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0" r:id="rId5"/>
    <p:sldId id="259" r:id="rId6"/>
    <p:sldId id="261" r:id="rId7"/>
    <p:sldId id="262" r:id="rId8"/>
    <p:sldId id="263" r:id="rId9"/>
    <p:sldId id="264" r:id="rId10"/>
    <p:sldId id="265" r:id="rId11"/>
    <p:sldId id="266" r:id="rId12"/>
    <p:sldId id="267" r:id="rId13"/>
    <p:sldId id="268" r:id="rId14"/>
    <p:sldId id="271" r:id="rId15"/>
    <p:sldId id="269" r:id="rId16"/>
    <p:sldId id="270" r:id="rId17"/>
    <p:sldId id="27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68D6BAB-C4A3-4FB9-8903-112E1CFE53C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2C9460A6-EAE8-487D-B240-987A9C908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C4C52CDD-F0F4-47BA-81E7-3BCB8A1CA805}"/>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81356E77-4153-4303-81F0-E1781FD678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2E376BF-A021-4161-B693-5744164EE301}"/>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14083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62A27F7-E31A-446A-ACC0-4B04A93013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1B496774-8A8A-43D2-9140-33B5A265A96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5586E278-9812-48B5-B26C-9065C2DF4EB9}"/>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A4FADA9A-4981-4B80-A846-999FDE54514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D338152E-5328-4728-8C1D-092AD06A5CBF}"/>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363288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D1A85AF1-377D-4030-A17B-32728079DC0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CC75CA5E-B962-40CC-B606-AC53A2DF797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C5270416-2FD7-4709-9875-A532B2C45573}"/>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81175002-27F7-4F0B-8DE3-785EA5E0E5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B862D22-3B88-46E6-A49D-DCFA632038F4}"/>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22580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7191422-A7F1-4236-8FFD-099DE5C7F7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4BE91A12-2B9A-40F9-955F-64C358718E7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DFCB4A3D-8C7C-4624-B764-109803D67FEC}"/>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1E65CBCA-0379-4B67-B84B-DA25737A14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FE106F6-5194-4755-B017-4CCDC63D798E}"/>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65896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4FF84A3-E879-4A0B-8BBD-94EA355871B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4270EA7F-AAB0-4C73-983F-ADE4F8613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A4E49618-41E5-434A-9EDE-81AF24ADE2D1}"/>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21D725D9-AFA0-44CD-9A45-B4080D5AB38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A270157E-F1D9-4991-836D-40D37ED93A1F}"/>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3839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6C48C8A-108C-44D1-9AAB-BCD2FBB655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C43BB7C5-52C8-4861-83DF-070A7DE88B2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32518648-CD74-4060-BF07-7F0E573CE95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24083731-ACB5-46C5-9E8C-08CBE67A4116}"/>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6" name="Θέση υποσέλιδου 5">
            <a:extLst>
              <a:ext uri="{FF2B5EF4-FFF2-40B4-BE49-F238E27FC236}">
                <a16:creationId xmlns="" xmlns:a16="http://schemas.microsoft.com/office/drawing/2014/main" id="{A551343D-CB31-44B4-8219-613A8ADCC22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0A640C8-6793-44CB-9C7B-95EFA3DAA401}"/>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350720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EBEEC18-C8E0-4D7E-ACB2-1E097B4FFE3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FB4DF7F-1D7B-4A90-83D8-449476DF1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2CDA6F99-9D18-48A7-BA0D-E243F386196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B53FF568-B0FC-476F-B5A3-6173670A7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1F7F8454-E2A0-423B-9C12-982CCAE2177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3EE2339E-3115-46EA-897A-AD7C1628F160}"/>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8" name="Θέση υποσέλιδου 7">
            <a:extLst>
              <a:ext uri="{FF2B5EF4-FFF2-40B4-BE49-F238E27FC236}">
                <a16:creationId xmlns="" xmlns:a16="http://schemas.microsoft.com/office/drawing/2014/main" id="{A2D5CF86-1B30-4898-8E13-4912ADB231A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84F08CF0-48DB-4831-BC4A-C586ED10C8DD}"/>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127612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FE626C5-C5EB-4093-86FE-9FCCF2B0B16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B2505903-AC93-49C4-B94A-C4BD84C2B4D5}"/>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4" name="Θέση υποσέλιδου 3">
            <a:extLst>
              <a:ext uri="{FF2B5EF4-FFF2-40B4-BE49-F238E27FC236}">
                <a16:creationId xmlns="" xmlns:a16="http://schemas.microsoft.com/office/drawing/2014/main" id="{D85D37F1-801D-40E2-8CD9-6C6583C9F1B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BED644C0-CEA9-4497-BBD3-B00E028E0EC3}"/>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423327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3076CC32-B7D3-44F8-87EC-A2979A4A880E}"/>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3" name="Θέση υποσέλιδου 2">
            <a:extLst>
              <a:ext uri="{FF2B5EF4-FFF2-40B4-BE49-F238E27FC236}">
                <a16:creationId xmlns="" xmlns:a16="http://schemas.microsoft.com/office/drawing/2014/main" id="{2DB8EF46-C0C5-426C-971F-6DD66FC2317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ABFD497E-6314-43D1-9CFC-1F7107101273}"/>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191035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EE10F38-BC87-4D35-B902-021F89BBC5A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EF7C8EE8-03F0-4205-92EE-51EBC965A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1E298F1F-7ECC-495D-9771-A10358063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7DED6B00-A6D9-42DB-BC8F-F02969A6E42E}"/>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6" name="Θέση υποσέλιδου 5">
            <a:extLst>
              <a:ext uri="{FF2B5EF4-FFF2-40B4-BE49-F238E27FC236}">
                <a16:creationId xmlns="" xmlns:a16="http://schemas.microsoft.com/office/drawing/2014/main" id="{719DC029-A543-47D1-A67A-068F3EE6F1B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5DBED3F1-4E05-4982-A38F-642693321527}"/>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417301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BBC73B1-D6F8-48EF-8B74-AD575362A2A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3A48735F-B7F7-43D3-AC80-FCA99B8E8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A8A3A683-68E3-4087-B79A-6EE603481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0F9A5F58-9138-477C-B69D-CE4C3585FFEC}"/>
              </a:ext>
            </a:extLst>
          </p:cNvPr>
          <p:cNvSpPr>
            <a:spLocks noGrp="1"/>
          </p:cNvSpPr>
          <p:nvPr>
            <p:ph type="dt" sz="half" idx="10"/>
          </p:nvPr>
        </p:nvSpPr>
        <p:spPr/>
        <p:txBody>
          <a:bodyPr/>
          <a:lstStyle/>
          <a:p>
            <a:fld id="{2A6443E3-F698-4F86-BDC7-A6220002485C}" type="datetimeFigureOut">
              <a:rPr lang="el-GR" smtClean="0"/>
              <a:pPr/>
              <a:t>2/6/2021</a:t>
            </a:fld>
            <a:endParaRPr lang="el-GR"/>
          </a:p>
        </p:txBody>
      </p:sp>
      <p:sp>
        <p:nvSpPr>
          <p:cNvPr id="6" name="Θέση υποσέλιδου 5">
            <a:extLst>
              <a:ext uri="{FF2B5EF4-FFF2-40B4-BE49-F238E27FC236}">
                <a16:creationId xmlns="" xmlns:a16="http://schemas.microsoft.com/office/drawing/2014/main" id="{8DC3DEC5-F3C6-4BB4-8360-8614E8848AD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B216CF06-421D-49D5-9FCE-7E0FEDA6B20A}"/>
              </a:ext>
            </a:extLst>
          </p:cNvPr>
          <p:cNvSpPr>
            <a:spLocks noGrp="1"/>
          </p:cNvSpPr>
          <p:nvPr>
            <p:ph type="sldNum" sz="quarter" idx="12"/>
          </p:nvPr>
        </p:nvSpPr>
        <p:spPr/>
        <p:txBody>
          <a:body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120881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00EEB5F-6585-4F12-BE75-52AC5D76E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BF08DDA6-9BFF-441D-8B04-7045B70DC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CB139F74-3C63-478D-AFED-9A0D4EBEC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43E3-F698-4F86-BDC7-A6220002485C}" type="datetimeFigureOut">
              <a:rPr lang="el-GR" smtClean="0"/>
              <a:pPr/>
              <a:t>2/6/2021</a:t>
            </a:fld>
            <a:endParaRPr lang="el-GR"/>
          </a:p>
        </p:txBody>
      </p:sp>
      <p:sp>
        <p:nvSpPr>
          <p:cNvPr id="5" name="Θέση υποσέλιδου 4">
            <a:extLst>
              <a:ext uri="{FF2B5EF4-FFF2-40B4-BE49-F238E27FC236}">
                <a16:creationId xmlns="" xmlns:a16="http://schemas.microsoft.com/office/drawing/2014/main" id="{CDA46328-C81F-4D26-B06C-B183E2C0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D3614F49-B72B-4145-8755-F914FDB17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3200-4535-4A4A-96B6-3B22B7BE43D7}" type="slidenum">
              <a:rPr lang="el-GR" smtClean="0"/>
              <a:pPr/>
              <a:t>‹#›</a:t>
            </a:fld>
            <a:endParaRPr lang="el-GR"/>
          </a:p>
        </p:txBody>
      </p:sp>
    </p:spTree>
    <p:extLst>
      <p:ext uri="{BB962C8B-B14F-4D97-AF65-F5344CB8AC3E}">
        <p14:creationId xmlns:p14="http://schemas.microsoft.com/office/powerpoint/2010/main" xmlns="" val="33674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A366DFBD-2011-4BCD-A87F-FEAE824F91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577" y="390222"/>
            <a:ext cx="4091099" cy="6077555"/>
          </a:xfrm>
          <a:prstGeom prst="rect">
            <a:avLst/>
          </a:prstGeom>
        </p:spPr>
      </p:pic>
      <p:sp>
        <p:nvSpPr>
          <p:cNvPr id="6" name="Ορθογώνιο 5">
            <a:extLst>
              <a:ext uri="{FF2B5EF4-FFF2-40B4-BE49-F238E27FC236}">
                <a16:creationId xmlns="" xmlns:a16="http://schemas.microsoft.com/office/drawing/2014/main" id="{CF22C82B-3CA2-46F4-8CC2-855AE0827ACB}"/>
              </a:ext>
            </a:extLst>
          </p:cNvPr>
          <p:cNvSpPr/>
          <p:nvPr/>
        </p:nvSpPr>
        <p:spPr>
          <a:xfrm>
            <a:off x="5191126" y="390222"/>
            <a:ext cx="6194298" cy="607755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 xmlns:a16="http://schemas.microsoft.com/office/drawing/2014/main" id="{D91B1F6B-CD41-4013-818A-2B1B68066D92}"/>
              </a:ext>
            </a:extLst>
          </p:cNvPr>
          <p:cNvSpPr txBox="1"/>
          <p:nvPr/>
        </p:nvSpPr>
        <p:spPr>
          <a:xfrm>
            <a:off x="6044224" y="933450"/>
            <a:ext cx="4488101" cy="2585323"/>
          </a:xfrm>
          <a:prstGeom prst="rect">
            <a:avLst/>
          </a:prstGeom>
          <a:noFill/>
        </p:spPr>
        <p:txBody>
          <a:bodyPr wrap="square" rtlCol="0">
            <a:spAutoFit/>
          </a:bodyPr>
          <a:lstStyle/>
          <a:p>
            <a:pPr algn="ctr"/>
            <a:r>
              <a:rPr lang="en-US" sz="5400" dirty="0">
                <a:solidFill>
                  <a:schemeClr val="bg1"/>
                </a:solidFill>
                <a:latin typeface="Comic Sans MS" panose="030F0702030302020204" pitchFamily="66" charset="0"/>
              </a:rPr>
              <a:t>Greece in the ruins of </a:t>
            </a:r>
            <a:r>
              <a:rPr lang="en-US" sz="5400" dirty="0" err="1" smtClean="0">
                <a:solidFill>
                  <a:schemeClr val="bg1"/>
                </a:solidFill>
                <a:latin typeface="Comic Sans MS" panose="030F0702030302020204" pitchFamily="66" charset="0"/>
              </a:rPr>
              <a:t>Missolonghi</a:t>
            </a:r>
            <a:endParaRPr lang="el-GR" sz="5400" dirty="0">
              <a:solidFill>
                <a:schemeClr val="bg1"/>
              </a:solidFill>
              <a:latin typeface="Comic Sans MS" panose="030F0702030302020204" pitchFamily="66" charset="0"/>
            </a:endParaRPr>
          </a:p>
        </p:txBody>
      </p:sp>
      <p:sp>
        <p:nvSpPr>
          <p:cNvPr id="9" name="TextBox 8">
            <a:extLst>
              <a:ext uri="{FF2B5EF4-FFF2-40B4-BE49-F238E27FC236}">
                <a16:creationId xmlns="" xmlns:a16="http://schemas.microsoft.com/office/drawing/2014/main" id="{62A14483-6EB8-4518-8750-25E4D08119FA}"/>
              </a:ext>
            </a:extLst>
          </p:cNvPr>
          <p:cNvSpPr txBox="1"/>
          <p:nvPr/>
        </p:nvSpPr>
        <p:spPr>
          <a:xfrm>
            <a:off x="7886700" y="5245536"/>
            <a:ext cx="3295650" cy="830997"/>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Eugène Delacroix</a:t>
            </a:r>
          </a:p>
          <a:p>
            <a:r>
              <a:rPr lang="en-US" sz="2000" dirty="0">
                <a:solidFill>
                  <a:schemeClr val="bg1"/>
                </a:solidFill>
                <a:latin typeface="Comic Sans MS" panose="030F0702030302020204" pitchFamily="66" charset="0"/>
              </a:rPr>
              <a:t>Painter (1798–1863)</a:t>
            </a:r>
          </a:p>
        </p:txBody>
      </p:sp>
      <p:sp>
        <p:nvSpPr>
          <p:cNvPr id="2" name="TextBox 1">
            <a:extLst>
              <a:ext uri="{FF2B5EF4-FFF2-40B4-BE49-F238E27FC236}">
                <a16:creationId xmlns="" xmlns:a16="http://schemas.microsoft.com/office/drawing/2014/main" id="{742BCF94-07BE-4118-A0C5-C35BD87366BF}"/>
              </a:ext>
            </a:extLst>
          </p:cNvPr>
          <p:cNvSpPr txBox="1"/>
          <p:nvPr/>
        </p:nvSpPr>
        <p:spPr>
          <a:xfrm>
            <a:off x="5684108" y="4599205"/>
            <a:ext cx="2471351" cy="1477328"/>
          </a:xfrm>
          <a:prstGeom prst="rect">
            <a:avLst/>
          </a:prstGeom>
          <a:noFill/>
        </p:spPr>
        <p:txBody>
          <a:bodyPr wrap="square" rtlCol="0">
            <a:spAutoFit/>
          </a:bodyPr>
          <a:lstStyle/>
          <a:p>
            <a:r>
              <a:rPr lang="en-US" dirty="0" err="1">
                <a:solidFill>
                  <a:schemeClr val="bg1"/>
                </a:solidFill>
                <a:latin typeface="Comic Sans MS" panose="030F0702030302020204" pitchFamily="66" charset="0"/>
              </a:rPr>
              <a:t>Stergios</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Molyvas</a:t>
            </a:r>
            <a:endParaRPr lang="en-US" dirty="0">
              <a:solidFill>
                <a:schemeClr val="bg1"/>
              </a:solidFill>
              <a:latin typeface="Comic Sans MS" panose="030F0702030302020204" pitchFamily="66" charset="0"/>
            </a:endParaRPr>
          </a:p>
          <a:p>
            <a:r>
              <a:rPr lang="en-US" dirty="0" err="1">
                <a:solidFill>
                  <a:schemeClr val="bg1"/>
                </a:solidFill>
                <a:latin typeface="Comic Sans MS" panose="030F0702030302020204" pitchFamily="66" charset="0"/>
              </a:rPr>
              <a:t>Myrsini</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Sofikitis</a:t>
            </a:r>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Zeta </a:t>
            </a:r>
            <a:r>
              <a:rPr lang="en-US" dirty="0" err="1">
                <a:solidFill>
                  <a:schemeClr val="bg1"/>
                </a:solidFill>
                <a:latin typeface="Comic Sans MS" panose="030F0702030302020204" pitchFamily="66" charset="0"/>
              </a:rPr>
              <a:t>Matzorou</a:t>
            </a:r>
            <a:endParaRPr lang="en-US"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Georgia </a:t>
            </a:r>
            <a:r>
              <a:rPr lang="en-US" dirty="0" err="1">
                <a:solidFill>
                  <a:schemeClr val="bg1"/>
                </a:solidFill>
                <a:latin typeface="Comic Sans MS" panose="030F0702030302020204" pitchFamily="66" charset="0"/>
              </a:rPr>
              <a:t>Liari</a:t>
            </a:r>
            <a:endParaRPr lang="en-US" dirty="0">
              <a:solidFill>
                <a:schemeClr val="bg1"/>
              </a:solidFill>
              <a:latin typeface="Comic Sans MS" panose="030F0702030302020204" pitchFamily="66" charset="0"/>
            </a:endParaRPr>
          </a:p>
          <a:p>
            <a:r>
              <a:rPr lang="en-US" dirty="0" err="1">
                <a:solidFill>
                  <a:schemeClr val="bg1"/>
                </a:solidFill>
                <a:latin typeface="Comic Sans MS" panose="030F0702030302020204" pitchFamily="66" charset="0"/>
              </a:rPr>
              <a:t>Vaggelis</a:t>
            </a:r>
            <a:r>
              <a:rPr lang="en-US" dirty="0">
                <a:solidFill>
                  <a:schemeClr val="bg1"/>
                </a:solidFill>
                <a:latin typeface="Comic Sans MS" panose="030F0702030302020204" pitchFamily="66" charset="0"/>
              </a:rPr>
              <a:t> </a:t>
            </a:r>
            <a:r>
              <a:rPr lang="en-US" dirty="0" err="1">
                <a:solidFill>
                  <a:schemeClr val="bg1"/>
                </a:solidFill>
                <a:latin typeface="Comic Sans MS" panose="030F0702030302020204" pitchFamily="66" charset="0"/>
              </a:rPr>
              <a:t>Raptis</a:t>
            </a:r>
            <a:endParaRPr lang="el-GR"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84847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266509" y="1854313"/>
            <a:ext cx="6126480" cy="4794068"/>
          </a:xfrm>
          <a:prstGeom prst="rect">
            <a:avLst/>
          </a:prstGeom>
          <a:solidFill>
            <a:schemeClr val="tx1">
              <a:lumMod val="95000"/>
              <a:lumOff val="5000"/>
              <a:alpha val="79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 Ορθογώνιο"/>
          <p:cNvSpPr/>
          <p:nvPr/>
        </p:nvSpPr>
        <p:spPr>
          <a:xfrm>
            <a:off x="5185954" y="391887"/>
            <a:ext cx="6165670" cy="1045028"/>
          </a:xfrm>
          <a:prstGeom prst="rect">
            <a:avLst/>
          </a:prstGeom>
          <a:solidFill>
            <a:schemeClr val="tx1">
              <a:lumMod val="95000"/>
              <a:lumOff val="5000"/>
              <a:alpha val="79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813797" y="368109"/>
            <a:ext cx="4090771" cy="6078239"/>
          </a:xfrm>
          <a:prstGeom prst="rect">
            <a:avLst/>
          </a:prstGeom>
        </p:spPr>
      </p:pic>
      <p:sp>
        <p:nvSpPr>
          <p:cNvPr id="5" name="4 - Ορθογώνιο"/>
          <p:cNvSpPr/>
          <p:nvPr/>
        </p:nvSpPr>
        <p:spPr>
          <a:xfrm>
            <a:off x="5282203" y="1985931"/>
            <a:ext cx="6096000" cy="4524315"/>
          </a:xfrm>
          <a:prstGeom prst="rect">
            <a:avLst/>
          </a:prstGeom>
        </p:spPr>
        <p:txBody>
          <a:bodyPr>
            <a:spAutoFit/>
          </a:bodyPr>
          <a:lstStyle/>
          <a:p>
            <a:pPr algn="ctr"/>
            <a:r>
              <a:rPr lang="en-US" sz="3200" dirty="0">
                <a:solidFill>
                  <a:schemeClr val="bg1"/>
                </a:solidFill>
                <a:latin typeface="Comic Sans MS" panose="030F0702030302020204" pitchFamily="66" charset="0"/>
              </a:rPr>
              <a:t>The "Women of Algeria" was a great success at the Salon of 1834. In 1833, he painted the frescoes in the royal room of the Bourbon Palace, and continued with various works for the Louvre and the Historical Museum in Versailles, until 1861.  </a:t>
            </a:r>
            <a:endParaRPr lang="el-GR" sz="3200" dirty="0">
              <a:solidFill>
                <a:schemeClr val="bg1"/>
              </a:solidFill>
              <a:latin typeface="Comic Sans MS" panose="030F0702030302020204" pitchFamily="66" charset="0"/>
            </a:endParaRPr>
          </a:p>
        </p:txBody>
      </p:sp>
      <p:sp>
        <p:nvSpPr>
          <p:cNvPr id="6" name="5 - Ορθογώνιο"/>
          <p:cNvSpPr/>
          <p:nvPr/>
        </p:nvSpPr>
        <p:spPr>
          <a:xfrm>
            <a:off x="6887373" y="684014"/>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225143" y="1685109"/>
            <a:ext cx="6100354" cy="4781005"/>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 Ορθογώνιο"/>
          <p:cNvSpPr/>
          <p:nvPr/>
        </p:nvSpPr>
        <p:spPr>
          <a:xfrm>
            <a:off x="5212080" y="418011"/>
            <a:ext cx="6139543" cy="1005840"/>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809443" y="363754"/>
            <a:ext cx="4090771" cy="6078239"/>
          </a:xfrm>
          <a:prstGeom prst="rect">
            <a:avLst/>
          </a:prstGeom>
        </p:spPr>
      </p:pic>
      <p:sp>
        <p:nvSpPr>
          <p:cNvPr id="10" name="9 - Ορθογώνιο"/>
          <p:cNvSpPr/>
          <p:nvPr/>
        </p:nvSpPr>
        <p:spPr>
          <a:xfrm>
            <a:off x="6926562" y="657888"/>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
        <p:nvSpPr>
          <p:cNvPr id="11" name="10 - Ορθογώνιο"/>
          <p:cNvSpPr/>
          <p:nvPr/>
        </p:nvSpPr>
        <p:spPr>
          <a:xfrm>
            <a:off x="5255623" y="1987621"/>
            <a:ext cx="6096000" cy="3970318"/>
          </a:xfrm>
          <a:prstGeom prst="rect">
            <a:avLst/>
          </a:prstGeom>
        </p:spPr>
        <p:txBody>
          <a:bodyPr>
            <a:spAutoFit/>
          </a:bodyPr>
          <a:lstStyle/>
          <a:p>
            <a:pPr algn="ctr"/>
            <a:r>
              <a:rPr lang="en-US" sz="3600" dirty="0">
                <a:solidFill>
                  <a:schemeClr val="bg1"/>
                </a:solidFill>
                <a:latin typeface="Comic Sans MS" panose="030F0702030302020204" pitchFamily="66" charset="0"/>
              </a:rPr>
              <a:t>His other works include "The Shipwreck of Don Juan", "</a:t>
            </a:r>
            <a:r>
              <a:rPr lang="en-US" sz="3600" dirty="0" err="1">
                <a:solidFill>
                  <a:schemeClr val="bg1"/>
                </a:solidFill>
                <a:latin typeface="Comic Sans MS" panose="030F0702030302020204" pitchFamily="66" charset="0"/>
              </a:rPr>
              <a:t>Medea</a:t>
            </a:r>
            <a:r>
              <a:rPr lang="en-US" sz="3600" dirty="0">
                <a:solidFill>
                  <a:schemeClr val="bg1"/>
                </a:solidFill>
                <a:latin typeface="Comic Sans MS" panose="030F0702030302020204" pitchFamily="66" charset="0"/>
              </a:rPr>
              <a:t> before she kills her children", "The Crusaders enter Istanbul" and a portrait of the composer Frederic Chopin. </a:t>
            </a:r>
            <a:endParaRPr lang="el-GR" sz="3600" dirty="0">
              <a:solidFill>
                <a:schemeClr val="bg1"/>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238206" y="1685109"/>
            <a:ext cx="6113417" cy="4767942"/>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2 - Ορθογώνιο"/>
          <p:cNvSpPr/>
          <p:nvPr/>
        </p:nvSpPr>
        <p:spPr>
          <a:xfrm>
            <a:off x="5225143" y="431074"/>
            <a:ext cx="6139543" cy="966652"/>
          </a:xfrm>
          <a:prstGeom prst="rect">
            <a:avLst/>
          </a:prstGeom>
          <a:solidFill>
            <a:schemeClr val="tx1">
              <a:lumMod val="95000"/>
              <a:lumOff val="5000"/>
              <a:alpha val="79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818152" y="361749"/>
            <a:ext cx="4090771" cy="6078239"/>
          </a:xfrm>
          <a:prstGeom prst="rect">
            <a:avLst/>
          </a:prstGeom>
        </p:spPr>
      </p:pic>
      <p:sp>
        <p:nvSpPr>
          <p:cNvPr id="8" name="7 - Ορθογώνιο"/>
          <p:cNvSpPr/>
          <p:nvPr/>
        </p:nvSpPr>
        <p:spPr>
          <a:xfrm>
            <a:off x="6965750" y="670951"/>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
        <p:nvSpPr>
          <p:cNvPr id="9" name="8 - Ορθογώνιο"/>
          <p:cNvSpPr/>
          <p:nvPr/>
        </p:nvSpPr>
        <p:spPr>
          <a:xfrm>
            <a:off x="5268686" y="2209096"/>
            <a:ext cx="6096000" cy="3539430"/>
          </a:xfrm>
          <a:prstGeom prst="rect">
            <a:avLst/>
          </a:prstGeom>
        </p:spPr>
        <p:txBody>
          <a:bodyPr>
            <a:spAutoFit/>
          </a:bodyPr>
          <a:lstStyle/>
          <a:p>
            <a:pPr algn="ctr"/>
            <a:r>
              <a:rPr lang="en-US" sz="3200" dirty="0">
                <a:solidFill>
                  <a:schemeClr val="bg1"/>
                </a:solidFill>
                <a:latin typeface="Comic Sans MS" panose="030F0702030302020204" pitchFamily="66" charset="0"/>
              </a:rPr>
              <a:t>His works inspired by the Greek revolution are "The Massacre of Chios", "Equestrian Greek fighter", "Greece in the ruins of </a:t>
            </a:r>
            <a:r>
              <a:rPr lang="en-US" sz="3200" u="sng" strike="sngStrike" dirty="0">
                <a:solidFill>
                  <a:schemeClr val="bg1"/>
                </a:solidFill>
                <a:latin typeface="Comic Sans MS" panose="030F0702030302020204" pitchFamily="66" charset="0"/>
              </a:rPr>
              <a:t> </a:t>
            </a:r>
            <a:r>
              <a:rPr lang="en-US" sz="3200" dirty="0" err="1">
                <a:solidFill>
                  <a:schemeClr val="bg1"/>
                </a:solidFill>
                <a:latin typeface="Comic Sans MS" panose="030F0702030302020204" pitchFamily="66" charset="0"/>
              </a:rPr>
              <a:t>Missolonghi</a:t>
            </a:r>
            <a:r>
              <a:rPr lang="en-US" sz="3200" u="sng" strike="sngStrike" dirty="0">
                <a:solidFill>
                  <a:schemeClr val="bg1"/>
                </a:solidFill>
                <a:latin typeface="Comic Sans MS" panose="030F0702030302020204" pitchFamily="66" charset="0"/>
              </a:rPr>
              <a:t> </a:t>
            </a:r>
            <a:r>
              <a:rPr lang="en-US" sz="3200" dirty="0">
                <a:solidFill>
                  <a:schemeClr val="bg1"/>
                </a:solidFill>
                <a:latin typeface="Comic Sans MS" panose="030F0702030302020204" pitchFamily="66" charset="0"/>
              </a:rPr>
              <a:t>" and "The Battle of </a:t>
            </a:r>
            <a:r>
              <a:rPr lang="en-US" sz="3200" dirty="0" err="1">
                <a:solidFill>
                  <a:schemeClr val="bg1"/>
                </a:solidFill>
                <a:latin typeface="Comic Sans MS" panose="030F0702030302020204" pitchFamily="66" charset="0"/>
              </a:rPr>
              <a:t>Giaouris</a:t>
            </a:r>
            <a:r>
              <a:rPr lang="en-US" sz="3200" dirty="0">
                <a:solidFill>
                  <a:schemeClr val="bg1"/>
                </a:solidFill>
                <a:latin typeface="Comic Sans MS" panose="030F0702030302020204" pitchFamily="66" charset="0"/>
              </a:rPr>
              <a:t> with Pasha".</a:t>
            </a:r>
            <a:endParaRPr lang="el-GR" sz="3200" dirty="0">
              <a:solidFill>
                <a:schemeClr val="bg1"/>
              </a:solidFill>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251269" y="1711235"/>
            <a:ext cx="6087291" cy="4715692"/>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Ορθογώνιο"/>
          <p:cNvSpPr/>
          <p:nvPr/>
        </p:nvSpPr>
        <p:spPr>
          <a:xfrm>
            <a:off x="5225143" y="418011"/>
            <a:ext cx="6126480" cy="953589"/>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839924" y="305144"/>
            <a:ext cx="4090771" cy="6078239"/>
          </a:xfrm>
          <a:prstGeom prst="rect">
            <a:avLst/>
          </a:prstGeom>
        </p:spPr>
      </p:pic>
      <p:sp>
        <p:nvSpPr>
          <p:cNvPr id="5" name="4 - Ορθογώνιο"/>
          <p:cNvSpPr/>
          <p:nvPr/>
        </p:nvSpPr>
        <p:spPr>
          <a:xfrm>
            <a:off x="6887373" y="618699"/>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
        <p:nvSpPr>
          <p:cNvPr id="1026" name="Rectangle 2"/>
          <p:cNvSpPr>
            <a:spLocks noChangeArrowheads="1"/>
          </p:cNvSpPr>
          <p:nvPr/>
        </p:nvSpPr>
        <p:spPr bwMode="auto">
          <a:xfrm>
            <a:off x="0" y="97795"/>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10 - Ορθογώνιο"/>
          <p:cNvSpPr/>
          <p:nvPr/>
        </p:nvSpPr>
        <p:spPr>
          <a:xfrm>
            <a:off x="5302531" y="2253199"/>
            <a:ext cx="6096000" cy="1815882"/>
          </a:xfrm>
          <a:prstGeom prst="rect">
            <a:avLst/>
          </a:prstGeom>
        </p:spPr>
        <p:txBody>
          <a:bodyPr>
            <a:spAutoFit/>
          </a:bodyPr>
          <a:lstStyle/>
          <a:p>
            <a:pPr algn="ctr"/>
            <a:r>
              <a:rPr lang="en-US" sz="2800" dirty="0">
                <a:solidFill>
                  <a:schemeClr val="bg1"/>
                </a:solidFill>
                <a:latin typeface="Comic Sans MS" panose="030F0702030302020204" pitchFamily="66" charset="0"/>
              </a:rPr>
              <a:t>In 1855, he exhibited 48 paintings at the Paris International Fair and was admitted to the Academy after his eighth application. </a:t>
            </a:r>
            <a:endParaRPr lang="el-GR" sz="2800" dirty="0">
              <a:solidFill>
                <a:schemeClr val="bg1"/>
              </a:solidFill>
              <a:latin typeface="Comic Sans MS" panose="030F0702030302020204" pitchFamily="66" charset="0"/>
            </a:endParaRPr>
          </a:p>
        </p:txBody>
      </p:sp>
      <p:sp>
        <p:nvSpPr>
          <p:cNvPr id="13" name="12 - Ορθογώνιο"/>
          <p:cNvSpPr/>
          <p:nvPr/>
        </p:nvSpPr>
        <p:spPr>
          <a:xfrm>
            <a:off x="5362501" y="3869492"/>
            <a:ext cx="6096000" cy="2554545"/>
          </a:xfrm>
          <a:prstGeom prst="rect">
            <a:avLst/>
          </a:prstGeom>
        </p:spPr>
        <p:txBody>
          <a:bodyPr>
            <a:spAutoFit/>
          </a:bodyPr>
          <a:lstStyle/>
          <a:p>
            <a:pPr algn="ctr"/>
            <a:r>
              <a:rPr lang="en-US" dirty="0">
                <a:solidFill>
                  <a:schemeClr val="bg1"/>
                </a:solidFill>
              </a:rPr>
              <a:t> </a:t>
            </a:r>
            <a:r>
              <a:rPr lang="en-US" sz="3200" dirty="0">
                <a:solidFill>
                  <a:schemeClr val="bg1"/>
                </a:solidFill>
                <a:latin typeface="Comic Sans MS" panose="030F0702030302020204" pitchFamily="66" charset="0"/>
              </a:rPr>
              <a:t>Making murals for many hours standing on the scaffolding of half-finished buildings, he fell ill and </a:t>
            </a:r>
            <a:r>
              <a:rPr lang="en-US" sz="3200" dirty="0">
                <a:latin typeface="Comic Sans MS" panose="030F0702030302020204" pitchFamily="66" charset="0"/>
              </a:rPr>
              <a:t> </a:t>
            </a:r>
            <a:r>
              <a:rPr lang="en-US" sz="3200" dirty="0">
                <a:solidFill>
                  <a:schemeClr val="bg1"/>
                </a:solidFill>
                <a:latin typeface="Comic Sans MS" panose="030F0702030302020204" pitchFamily="66" charset="0"/>
              </a:rPr>
              <a:t>retired.</a:t>
            </a:r>
            <a:endParaRPr lang="el-GR" sz="3200" dirty="0">
              <a:solidFill>
                <a:schemeClr val="bg1"/>
              </a:solidFill>
              <a:latin typeface="Comic Sans MS" panose="030F0702030302020204" pitchFamily="66" charset="0"/>
            </a:endParaRPr>
          </a:p>
          <a:p>
            <a:endParaRPr lang="el-GR" sz="32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806061-3180-4975-AAD4-F23729103D4D}"/>
              </a:ext>
            </a:extLst>
          </p:cNvPr>
          <p:cNvPicPr>
            <a:picLocks noChangeAspect="1"/>
          </p:cNvPicPr>
          <p:nvPr/>
        </p:nvPicPr>
        <p:blipFill>
          <a:blip r:embed="rId2" cstate="print"/>
          <a:stretch>
            <a:fillRect/>
          </a:stretch>
        </p:blipFill>
        <p:spPr>
          <a:xfrm>
            <a:off x="836360" y="389880"/>
            <a:ext cx="4090771" cy="6078239"/>
          </a:xfrm>
          <a:prstGeom prst="rect">
            <a:avLst/>
          </a:prstGeom>
        </p:spPr>
      </p:pic>
      <p:pic>
        <p:nvPicPr>
          <p:cNvPr id="3" name="Picture 2">
            <a:extLst>
              <a:ext uri="{FF2B5EF4-FFF2-40B4-BE49-F238E27FC236}">
                <a16:creationId xmlns="" xmlns:a16="http://schemas.microsoft.com/office/drawing/2014/main" id="{DD9B9420-FB76-4E59-819A-15F73CB901B1}"/>
              </a:ext>
            </a:extLst>
          </p:cNvPr>
          <p:cNvPicPr>
            <a:picLocks noChangeAspect="1"/>
          </p:cNvPicPr>
          <p:nvPr/>
        </p:nvPicPr>
        <p:blipFill>
          <a:blip r:embed="rId3" cstate="print"/>
          <a:stretch>
            <a:fillRect/>
          </a:stretch>
        </p:blipFill>
        <p:spPr>
          <a:xfrm>
            <a:off x="5302978" y="1743310"/>
            <a:ext cx="6102625" cy="4724809"/>
          </a:xfrm>
          <a:prstGeom prst="rect">
            <a:avLst/>
          </a:prstGeom>
        </p:spPr>
      </p:pic>
      <p:pic>
        <p:nvPicPr>
          <p:cNvPr id="4" name="Picture 3">
            <a:extLst>
              <a:ext uri="{FF2B5EF4-FFF2-40B4-BE49-F238E27FC236}">
                <a16:creationId xmlns="" xmlns:a16="http://schemas.microsoft.com/office/drawing/2014/main" id="{F67EF75B-334C-4BB5-8354-56921A98561C}"/>
              </a:ext>
            </a:extLst>
          </p:cNvPr>
          <p:cNvPicPr>
            <a:picLocks noChangeAspect="1"/>
          </p:cNvPicPr>
          <p:nvPr/>
        </p:nvPicPr>
        <p:blipFill>
          <a:blip r:embed="rId4" cstate="print"/>
          <a:stretch>
            <a:fillRect/>
          </a:stretch>
        </p:blipFill>
        <p:spPr>
          <a:xfrm>
            <a:off x="5266399" y="403735"/>
            <a:ext cx="6139204" cy="963251"/>
          </a:xfrm>
          <a:prstGeom prst="rect">
            <a:avLst/>
          </a:prstGeom>
        </p:spPr>
      </p:pic>
      <p:sp>
        <p:nvSpPr>
          <p:cNvPr id="5" name="TextBox 4">
            <a:extLst>
              <a:ext uri="{FF2B5EF4-FFF2-40B4-BE49-F238E27FC236}">
                <a16:creationId xmlns="" xmlns:a16="http://schemas.microsoft.com/office/drawing/2014/main" id="{E08F7ED3-132B-419C-9716-8DE263AA3D96}"/>
              </a:ext>
            </a:extLst>
          </p:cNvPr>
          <p:cNvSpPr txBox="1"/>
          <p:nvPr/>
        </p:nvSpPr>
        <p:spPr>
          <a:xfrm>
            <a:off x="5266399" y="592972"/>
            <a:ext cx="6230742" cy="584775"/>
          </a:xfrm>
          <a:prstGeom prst="rect">
            <a:avLst/>
          </a:prstGeom>
          <a:noFill/>
        </p:spPr>
        <p:txBody>
          <a:bodyPr wrap="square" rtlCol="0">
            <a:spAutoFit/>
          </a:bodyPr>
          <a:lstStyle/>
          <a:p>
            <a:pPr algn="ctr"/>
            <a:r>
              <a:rPr lang="en-US" sz="3200" dirty="0">
                <a:solidFill>
                  <a:schemeClr val="bg1"/>
                </a:solidFill>
                <a:latin typeface="Comic Sans MS" panose="030F0702030302020204" pitchFamily="66" charset="0"/>
              </a:rPr>
              <a:t>Information about the painting</a:t>
            </a:r>
            <a:endParaRPr lang="el-GR" sz="3200" dirty="0">
              <a:solidFill>
                <a:schemeClr val="bg1"/>
              </a:solidFill>
              <a:latin typeface="Comic Sans MS" panose="030F0702030302020204" pitchFamily="66" charset="0"/>
            </a:endParaRPr>
          </a:p>
        </p:txBody>
      </p:sp>
      <p:sp>
        <p:nvSpPr>
          <p:cNvPr id="6" name="TextBox 5">
            <a:extLst>
              <a:ext uri="{FF2B5EF4-FFF2-40B4-BE49-F238E27FC236}">
                <a16:creationId xmlns="" xmlns:a16="http://schemas.microsoft.com/office/drawing/2014/main" id="{76ED3F4E-7F3E-4883-89A1-28E7A29FDB3F}"/>
              </a:ext>
            </a:extLst>
          </p:cNvPr>
          <p:cNvSpPr txBox="1"/>
          <p:nvPr/>
        </p:nvSpPr>
        <p:spPr>
          <a:xfrm>
            <a:off x="5714999" y="1905111"/>
            <a:ext cx="5278582" cy="4401205"/>
          </a:xfrm>
          <a:prstGeom prst="rect">
            <a:avLst/>
          </a:prstGeom>
          <a:noFill/>
        </p:spPr>
        <p:txBody>
          <a:bodyPr wrap="square" rtlCol="0">
            <a:spAutoFit/>
          </a:bodyPr>
          <a:lstStyle/>
          <a:p>
            <a:pPr algn="ctr"/>
            <a:r>
              <a:rPr lang="en-US" sz="4000" dirty="0">
                <a:solidFill>
                  <a:schemeClr val="bg1"/>
                </a:solidFill>
              </a:rPr>
              <a:t>Eugene Delacroix created “Greece in the ruins of Missolonghi” in 1826 with oil on canvas. Today, this painting is in the Bordeaux Museum of Fine Arts.</a:t>
            </a:r>
            <a:endParaRPr lang="el-GR" sz="4000" dirty="0">
              <a:solidFill>
                <a:schemeClr val="bg1"/>
              </a:solidFill>
            </a:endParaRPr>
          </a:p>
        </p:txBody>
      </p:sp>
    </p:spTree>
    <p:extLst>
      <p:ext uri="{BB962C8B-B14F-4D97-AF65-F5344CB8AC3E}">
        <p14:creationId xmlns:p14="http://schemas.microsoft.com/office/powerpoint/2010/main" xmlns="" val="113558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225143" y="1712890"/>
            <a:ext cx="6087291" cy="4347661"/>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latin typeface="Comic Sans MS" panose="030F0702030302020204" pitchFamily="66" charset="0"/>
              </a:rPr>
              <a:t>The </a:t>
            </a:r>
            <a:r>
              <a:rPr lang="en-US" sz="3200" dirty="0">
                <a:latin typeface="Comic Sans MS" panose="030F0702030302020204" pitchFamily="66" charset="0"/>
              </a:rPr>
              <a:t>painting </a:t>
            </a:r>
            <a:r>
              <a:rPr lang="el-GR" sz="3200" dirty="0">
                <a:latin typeface="Comic Sans MS" panose="030F0702030302020204" pitchFamily="66" charset="0"/>
              </a:rPr>
              <a:t>  </a:t>
            </a:r>
            <a:r>
              <a:rPr lang="en-US" sz="3200" dirty="0">
                <a:latin typeface="Comic Sans MS" panose="030F0702030302020204" pitchFamily="66" charset="0"/>
              </a:rPr>
              <a:t>depicts</a:t>
            </a:r>
            <a:r>
              <a:rPr lang="el-GR" sz="3200" dirty="0">
                <a:latin typeface="Comic Sans MS" panose="030F0702030302020204" pitchFamily="66" charset="0"/>
              </a:rPr>
              <a:t> the </a:t>
            </a:r>
            <a:r>
              <a:rPr lang="en-US" sz="3200" dirty="0">
                <a:latin typeface="Comic Sans MS" panose="030F0702030302020204" pitchFamily="66" charset="0"/>
              </a:rPr>
              <a:t>personification </a:t>
            </a:r>
            <a:r>
              <a:rPr lang="el-GR" sz="3200" dirty="0">
                <a:latin typeface="Comic Sans MS" panose="030F0702030302020204" pitchFamily="66" charset="0"/>
              </a:rPr>
              <a:t> of </a:t>
            </a:r>
            <a:r>
              <a:rPr lang="en-US" sz="3200" dirty="0">
                <a:latin typeface="Comic Sans MS" panose="030F0702030302020204" pitchFamily="66" charset="0"/>
              </a:rPr>
              <a:t>heroic </a:t>
            </a:r>
            <a:r>
              <a:rPr lang="el-GR" sz="3200" dirty="0">
                <a:latin typeface="Comic Sans MS" panose="030F0702030302020204" pitchFamily="66" charset="0"/>
              </a:rPr>
              <a:t> </a:t>
            </a:r>
            <a:r>
              <a:rPr lang="en-US" sz="3200" dirty="0">
                <a:latin typeface="Comic Sans MS" panose="030F0702030302020204" pitchFamily="66" charset="0"/>
              </a:rPr>
              <a:t>Greece. </a:t>
            </a:r>
            <a:r>
              <a:rPr lang="el-GR" sz="3200" dirty="0">
                <a:latin typeface="Comic Sans MS" panose="030F0702030302020204" pitchFamily="66" charset="0"/>
              </a:rPr>
              <a:t> </a:t>
            </a:r>
            <a:r>
              <a:rPr lang="en-US" sz="3200" dirty="0">
                <a:latin typeface="Comic Sans MS" panose="030F0702030302020204" pitchFamily="66" charset="0"/>
              </a:rPr>
              <a:t>She</a:t>
            </a:r>
            <a:r>
              <a:rPr lang="el-GR" sz="3200" dirty="0">
                <a:latin typeface="Comic Sans MS" panose="030F0702030302020204" pitchFamily="66" charset="0"/>
              </a:rPr>
              <a:t> </a:t>
            </a:r>
            <a:r>
              <a:rPr lang="en-US" sz="3200" dirty="0">
                <a:latin typeface="Comic Sans MS" panose="030F0702030302020204" pitchFamily="66" charset="0"/>
              </a:rPr>
              <a:t>is wearing </a:t>
            </a:r>
            <a:r>
              <a:rPr lang="el-GR" sz="3200" dirty="0">
                <a:latin typeface="Comic Sans MS" panose="030F0702030302020204" pitchFamily="66" charset="0"/>
              </a:rPr>
              <a:t>a Greek </a:t>
            </a:r>
            <a:r>
              <a:rPr lang="en-US" sz="3200" dirty="0">
                <a:latin typeface="Comic Sans MS" panose="030F0702030302020204" pitchFamily="66" charset="0"/>
              </a:rPr>
              <a:t>traditional </a:t>
            </a:r>
            <a:r>
              <a:rPr lang="el-GR" sz="3200" dirty="0">
                <a:latin typeface="Comic Sans MS" panose="030F0702030302020204" pitchFamily="66" charset="0"/>
              </a:rPr>
              <a:t> </a:t>
            </a:r>
            <a:r>
              <a:rPr lang="en-US" sz="3200" dirty="0">
                <a:latin typeface="Comic Sans MS" panose="030F0702030302020204" pitchFamily="66" charset="0"/>
              </a:rPr>
              <a:t>costume .</a:t>
            </a:r>
            <a:endParaRPr lang="el-GR" sz="3200" dirty="0">
              <a:latin typeface="Comic Sans MS" panose="030F0702030302020204" pitchFamily="66" charset="0"/>
            </a:endParaRPr>
          </a:p>
          <a:p>
            <a:pPr algn="ctr"/>
            <a:r>
              <a:rPr lang="en-US" sz="3200" dirty="0">
                <a:latin typeface="Comic Sans MS" panose="030F0702030302020204" pitchFamily="66" charset="0"/>
              </a:rPr>
              <a:t>She is facing </a:t>
            </a:r>
            <a:r>
              <a:rPr lang="el-GR" sz="3200" dirty="0">
                <a:latin typeface="Comic Sans MS" panose="030F0702030302020204" pitchFamily="66" charset="0"/>
              </a:rPr>
              <a:t>the </a:t>
            </a:r>
            <a:r>
              <a:rPr lang="en-US" sz="3200" dirty="0">
                <a:latin typeface="Comic Sans MS" panose="030F0702030302020204" pitchFamily="66" charset="0"/>
              </a:rPr>
              <a:t>viewer </a:t>
            </a:r>
            <a:r>
              <a:rPr lang="el-GR" sz="3200" dirty="0">
                <a:latin typeface="Comic Sans MS" panose="030F0702030302020204" pitchFamily="66" charset="0"/>
              </a:rPr>
              <a:t> </a:t>
            </a:r>
            <a:r>
              <a:rPr lang="en-US" sz="3200" dirty="0">
                <a:latin typeface="Comic Sans MS" panose="030F0702030302020204" pitchFamily="66" charset="0"/>
              </a:rPr>
              <a:t>with her hands </a:t>
            </a:r>
            <a:r>
              <a:rPr lang="el-GR" sz="3200" dirty="0">
                <a:latin typeface="Comic Sans MS" panose="030F0702030302020204" pitchFamily="66" charset="0"/>
              </a:rPr>
              <a:t> in a </a:t>
            </a:r>
            <a:r>
              <a:rPr lang="en-US" sz="3200" dirty="0">
                <a:latin typeface="Comic Sans MS" panose="030F0702030302020204" pitchFamily="66" charset="0"/>
              </a:rPr>
              <a:t>state </a:t>
            </a:r>
            <a:r>
              <a:rPr lang="el-GR" sz="3200" dirty="0">
                <a:latin typeface="Comic Sans MS" panose="030F0702030302020204" pitchFamily="66" charset="0"/>
              </a:rPr>
              <a:t> of </a:t>
            </a:r>
            <a:r>
              <a:rPr lang="en-US" sz="3200" dirty="0">
                <a:latin typeface="Comic Sans MS" panose="030F0702030302020204" pitchFamily="66" charset="0"/>
              </a:rPr>
              <a:t>despair </a:t>
            </a:r>
            <a:r>
              <a:rPr lang="el-GR" sz="3200" dirty="0">
                <a:latin typeface="Comic Sans MS" panose="030F0702030302020204" pitchFamily="66" charset="0"/>
              </a:rPr>
              <a:t>, and </a:t>
            </a:r>
            <a:r>
              <a:rPr lang="en-US" sz="3200" dirty="0">
                <a:latin typeface="Comic Sans MS" panose="030F0702030302020204" pitchFamily="66" charset="0"/>
              </a:rPr>
              <a:t>her </a:t>
            </a:r>
            <a:r>
              <a:rPr lang="el-GR" sz="3200" dirty="0">
                <a:latin typeface="Comic Sans MS" panose="030F0702030302020204" pitchFamily="66" charset="0"/>
              </a:rPr>
              <a:t> </a:t>
            </a:r>
            <a:r>
              <a:rPr lang="en-US" sz="3200" dirty="0">
                <a:latin typeface="Comic Sans MS" panose="030F0702030302020204" pitchFamily="66" charset="0"/>
              </a:rPr>
              <a:t>face </a:t>
            </a:r>
            <a:r>
              <a:rPr lang="el-GR" sz="3200" dirty="0">
                <a:latin typeface="Comic Sans MS" panose="030F0702030302020204" pitchFamily="66" charset="0"/>
              </a:rPr>
              <a:t>in </a:t>
            </a:r>
            <a:r>
              <a:rPr lang="en-US" sz="3200" dirty="0">
                <a:latin typeface="Comic Sans MS" panose="030F0702030302020204" pitchFamily="66" charset="0"/>
              </a:rPr>
              <a:t>three</a:t>
            </a:r>
            <a:r>
              <a:rPr lang="el-GR" sz="3200" dirty="0">
                <a:latin typeface="Comic Sans MS" panose="030F0702030302020204" pitchFamily="66" charset="0"/>
              </a:rPr>
              <a:t> </a:t>
            </a:r>
            <a:r>
              <a:rPr lang="en-US" sz="3200" dirty="0">
                <a:latin typeface="Comic Sans MS" panose="030F0702030302020204" pitchFamily="66" charset="0"/>
              </a:rPr>
              <a:t>quarters facing </a:t>
            </a:r>
            <a:r>
              <a:rPr lang="el-GR" sz="3200" dirty="0">
                <a:latin typeface="Comic Sans MS" panose="030F0702030302020204" pitchFamily="66" charset="0"/>
              </a:rPr>
              <a:t> </a:t>
            </a:r>
            <a:r>
              <a:rPr lang="en-US" sz="3200" dirty="0">
                <a:latin typeface="Comic Sans MS" panose="030F0702030302020204" pitchFamily="66" charset="0"/>
              </a:rPr>
              <a:t>left </a:t>
            </a:r>
            <a:r>
              <a:rPr lang="el-GR" sz="3200" dirty="0">
                <a:latin typeface="Comic Sans MS" panose="030F0702030302020204" pitchFamily="66" charset="0"/>
              </a:rPr>
              <a:t>.</a:t>
            </a:r>
          </a:p>
        </p:txBody>
      </p:sp>
      <p:pic>
        <p:nvPicPr>
          <p:cNvPr id="3"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778503" y="285523"/>
            <a:ext cx="4117180" cy="6117479"/>
          </a:xfrm>
          <a:prstGeom prst="rect">
            <a:avLst/>
          </a:prstGeom>
        </p:spPr>
      </p:pic>
      <p:sp>
        <p:nvSpPr>
          <p:cNvPr id="4" name="Ορθογώνιο 3"/>
          <p:cNvSpPr/>
          <p:nvPr/>
        </p:nvSpPr>
        <p:spPr>
          <a:xfrm>
            <a:off x="5172892" y="379375"/>
            <a:ext cx="6139542" cy="953589"/>
          </a:xfrm>
          <a:prstGeom prst="rect">
            <a:avLst/>
          </a:prstGeom>
          <a:solidFill>
            <a:schemeClr val="tx1">
              <a:lumMod val="95000"/>
              <a:lumOff val="5000"/>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omic Sans MS" panose="030F0702030302020204" pitchFamily="66" charset="0"/>
              </a:rPr>
              <a:t>What the painting shows </a:t>
            </a:r>
            <a:endParaRPr lang="el-GR" sz="2800" dirty="0">
              <a:latin typeface="Comic Sans MS" panose="030F0702030302020204" pitchFamily="66" charset="0"/>
            </a:endParaRPr>
          </a:p>
        </p:txBody>
      </p:sp>
    </p:spTree>
    <p:extLst>
      <p:ext uri="{BB962C8B-B14F-4D97-AF65-F5344CB8AC3E}">
        <p14:creationId xmlns:p14="http://schemas.microsoft.com/office/powerpoint/2010/main" xmlns="" val="39081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216432" y="1721173"/>
            <a:ext cx="6122128" cy="4705754"/>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omic Sans MS" panose="030F0702030302020204" pitchFamily="66" charset="0"/>
              </a:rPr>
              <a:t>She </a:t>
            </a:r>
            <a:r>
              <a:rPr lang="el-GR" sz="3200" dirty="0">
                <a:latin typeface="Comic Sans MS" panose="030F0702030302020204" pitchFamily="66" charset="0"/>
              </a:rPr>
              <a:t> </a:t>
            </a:r>
            <a:r>
              <a:rPr lang="en-US" sz="3200" dirty="0">
                <a:latin typeface="Comic Sans MS" panose="030F0702030302020204" pitchFamily="66" charset="0"/>
              </a:rPr>
              <a:t>is standing </a:t>
            </a:r>
            <a:r>
              <a:rPr lang="el-GR" sz="3200" dirty="0">
                <a:latin typeface="Comic Sans MS" panose="030F0702030302020204" pitchFamily="66" charset="0"/>
              </a:rPr>
              <a:t> on the </a:t>
            </a:r>
            <a:r>
              <a:rPr lang="en-US" sz="3200" dirty="0">
                <a:latin typeface="Comic Sans MS" panose="030F0702030302020204" pitchFamily="66" charset="0"/>
              </a:rPr>
              <a:t>ruins </a:t>
            </a:r>
            <a:r>
              <a:rPr lang="el-GR" sz="3200" dirty="0">
                <a:latin typeface="Comic Sans MS" panose="030F0702030302020204" pitchFamily="66" charset="0"/>
              </a:rPr>
              <a:t> </a:t>
            </a:r>
            <a:r>
              <a:rPr lang="el-GR" sz="3200" dirty="0" err="1">
                <a:latin typeface="Comic Sans MS" panose="030F0702030302020204" pitchFamily="66" charset="0"/>
              </a:rPr>
              <a:t>of</a:t>
            </a:r>
            <a:r>
              <a:rPr lang="el-GR" sz="3200" dirty="0">
                <a:latin typeface="Comic Sans MS" panose="030F0702030302020204" pitchFamily="66" charset="0"/>
              </a:rPr>
              <a:t> </a:t>
            </a:r>
            <a:r>
              <a:rPr lang="en-US" sz="3200" dirty="0" err="1" smtClean="0">
                <a:latin typeface="Comic Sans MS" panose="030F0702030302020204" pitchFamily="66" charset="0"/>
              </a:rPr>
              <a:t>M</a:t>
            </a:r>
            <a:r>
              <a:rPr lang="en-US" sz="3200" dirty="0" err="1">
                <a:latin typeface="Comic Sans MS" panose="030F0702030302020204" pitchFamily="66" charset="0"/>
              </a:rPr>
              <a:t>i</a:t>
            </a:r>
            <a:r>
              <a:rPr lang="en-US" sz="3200" dirty="0" err="1" smtClean="0">
                <a:latin typeface="Comic Sans MS" panose="030F0702030302020204" pitchFamily="66" charset="0"/>
              </a:rPr>
              <a:t>ssolonghi</a:t>
            </a:r>
            <a:r>
              <a:rPr lang="el-GR" sz="3200" dirty="0">
                <a:latin typeface="Comic Sans MS" panose="030F0702030302020204" pitchFamily="66" charset="0"/>
              </a:rPr>
              <a:t>, </a:t>
            </a:r>
            <a:r>
              <a:rPr lang="en-US" sz="3200" dirty="0">
                <a:latin typeface="Comic Sans MS" panose="030F0702030302020204" pitchFamily="66" charset="0"/>
              </a:rPr>
              <a:t>which have crushed</a:t>
            </a:r>
            <a:r>
              <a:rPr lang="el-GR" sz="3200" dirty="0">
                <a:latin typeface="Comic Sans MS" panose="030F0702030302020204" pitchFamily="66" charset="0"/>
              </a:rPr>
              <a:t> a </a:t>
            </a:r>
            <a:r>
              <a:rPr lang="en-US" sz="3200" dirty="0">
                <a:latin typeface="Comic Sans MS" panose="030F0702030302020204" pitchFamily="66" charset="0"/>
              </a:rPr>
              <a:t>fighter</a:t>
            </a:r>
            <a:r>
              <a:rPr lang="el-GR" sz="3200" dirty="0">
                <a:latin typeface="Comic Sans MS" panose="030F0702030302020204" pitchFamily="66" charset="0"/>
              </a:rPr>
              <a:t>. In the </a:t>
            </a:r>
            <a:r>
              <a:rPr lang="en-US" sz="3200" dirty="0">
                <a:latin typeface="Comic Sans MS" panose="030F0702030302020204" pitchFamily="66" charset="0"/>
              </a:rPr>
              <a:t>background</a:t>
            </a:r>
            <a:r>
              <a:rPr lang="el-GR" sz="3200" dirty="0">
                <a:latin typeface="Comic Sans MS" panose="030F0702030302020204" pitchFamily="66" charset="0"/>
              </a:rPr>
              <a:t> a </a:t>
            </a:r>
            <a:r>
              <a:rPr lang="en-US" sz="3200" dirty="0">
                <a:latin typeface="Comic Sans MS" panose="030F0702030302020204" pitchFamily="66" charset="0"/>
              </a:rPr>
              <a:t>man </a:t>
            </a:r>
            <a:r>
              <a:rPr lang="el-GR" sz="3200" dirty="0">
                <a:latin typeface="Comic Sans MS" panose="030F0702030302020204" pitchFamily="66" charset="0"/>
              </a:rPr>
              <a:t>in a </a:t>
            </a:r>
            <a:r>
              <a:rPr lang="en-US" sz="3200" dirty="0">
                <a:latin typeface="Comic Sans MS" panose="030F0702030302020204" pitchFamily="66" charset="0"/>
              </a:rPr>
              <a:t>yellow</a:t>
            </a:r>
            <a:r>
              <a:rPr lang="el-GR" sz="3200" dirty="0">
                <a:latin typeface="Comic Sans MS" panose="030F0702030302020204" pitchFamily="66" charset="0"/>
              </a:rPr>
              <a:t> </a:t>
            </a:r>
            <a:r>
              <a:rPr lang="en-US" sz="3200" dirty="0">
                <a:latin typeface="Comic Sans MS" panose="030F0702030302020204" pitchFamily="66" charset="0"/>
              </a:rPr>
              <a:t>turban</a:t>
            </a:r>
            <a:r>
              <a:rPr lang="el-GR" sz="3200" dirty="0">
                <a:latin typeface="Comic Sans MS" panose="030F0702030302020204" pitchFamily="66" charset="0"/>
              </a:rPr>
              <a:t> </a:t>
            </a:r>
            <a:r>
              <a:rPr lang="en-US" sz="3200" dirty="0">
                <a:latin typeface="Comic Sans MS" panose="030F0702030302020204" pitchFamily="66" charset="0"/>
              </a:rPr>
              <a:t>symbolizing </a:t>
            </a:r>
            <a:r>
              <a:rPr lang="el-GR" sz="3200" dirty="0">
                <a:latin typeface="Comic Sans MS" panose="030F0702030302020204" pitchFamily="66" charset="0"/>
              </a:rPr>
              <a:t>the </a:t>
            </a:r>
            <a:r>
              <a:rPr lang="en-US" sz="3200" dirty="0">
                <a:latin typeface="Comic Sans MS" panose="030F0702030302020204" pitchFamily="66" charset="0"/>
              </a:rPr>
              <a:t>enemy </a:t>
            </a:r>
            <a:r>
              <a:rPr lang="el-GR" sz="3200" dirty="0">
                <a:latin typeface="Comic Sans MS" panose="030F0702030302020204" pitchFamily="66" charset="0"/>
              </a:rPr>
              <a:t> </a:t>
            </a:r>
            <a:r>
              <a:rPr lang="en-US" sz="3200" dirty="0">
                <a:latin typeface="Comic Sans MS" panose="030F0702030302020204" pitchFamily="66" charset="0"/>
              </a:rPr>
              <a:t>nails </a:t>
            </a:r>
            <a:r>
              <a:rPr lang="el-GR" sz="3200" dirty="0">
                <a:latin typeface="Comic Sans MS" panose="030F0702030302020204" pitchFamily="66" charset="0"/>
              </a:rPr>
              <a:t>a </a:t>
            </a:r>
            <a:r>
              <a:rPr lang="en-US" sz="3200" dirty="0">
                <a:latin typeface="Comic Sans MS" panose="030F0702030302020204" pitchFamily="66" charset="0"/>
              </a:rPr>
              <a:t>flag to the ground .</a:t>
            </a:r>
            <a:endParaRPr lang="el-GR" sz="3200" dirty="0">
              <a:latin typeface="Comic Sans MS" panose="030F0702030302020204" pitchFamily="66" charset="0"/>
            </a:endParaRPr>
          </a:p>
        </p:txBody>
      </p:sp>
      <p:sp>
        <p:nvSpPr>
          <p:cNvPr id="3" name="Ορθογώνιο 2"/>
          <p:cNvSpPr/>
          <p:nvPr/>
        </p:nvSpPr>
        <p:spPr>
          <a:xfrm>
            <a:off x="5225143" y="418011"/>
            <a:ext cx="6139542" cy="953589"/>
          </a:xfrm>
          <a:prstGeom prst="rect">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omic Sans MS" panose="030F0702030302020204" pitchFamily="66" charset="0"/>
              </a:rPr>
              <a:t>What the painting shows </a:t>
            </a:r>
            <a:endParaRPr lang="el-GR" sz="2800" dirty="0">
              <a:latin typeface="Comic Sans MS" panose="030F0702030302020204" pitchFamily="66" charset="0"/>
            </a:endParaRPr>
          </a:p>
        </p:txBody>
      </p:sp>
      <p:pic>
        <p:nvPicPr>
          <p:cNvPr id="4"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778503" y="285523"/>
            <a:ext cx="4117180" cy="6249967"/>
          </a:xfrm>
          <a:prstGeom prst="rect">
            <a:avLst/>
          </a:prstGeom>
        </p:spPr>
      </p:pic>
    </p:spTree>
    <p:extLst>
      <p:ext uri="{BB962C8B-B14F-4D97-AF65-F5344CB8AC3E}">
        <p14:creationId xmlns:p14="http://schemas.microsoft.com/office/powerpoint/2010/main" xmlns="" val="102838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2797" y="526255"/>
            <a:ext cx="10406405" cy="5805490"/>
          </a:xfrm>
          <a:prstGeom prst="rect">
            <a:avLst/>
          </a:prstGeom>
          <a:solidFill>
            <a:schemeClr val="tx1">
              <a:lumMod val="95000"/>
              <a:lumOff val="5000"/>
              <a:alpha val="78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dirty="0">
              <a:latin typeface="Comic Sans MS" panose="030F0702030302020204" pitchFamily="66" charset="0"/>
            </a:endParaRPr>
          </a:p>
        </p:txBody>
      </p:sp>
      <p:sp>
        <p:nvSpPr>
          <p:cNvPr id="5" name="TextBox 4">
            <a:extLst>
              <a:ext uri="{FF2B5EF4-FFF2-40B4-BE49-F238E27FC236}">
                <a16:creationId xmlns="" xmlns:a16="http://schemas.microsoft.com/office/drawing/2014/main" id="{6860EE15-8F1D-4304-AB9D-FD73ACB5378E}"/>
              </a:ext>
            </a:extLst>
          </p:cNvPr>
          <p:cNvSpPr txBox="1"/>
          <p:nvPr/>
        </p:nvSpPr>
        <p:spPr>
          <a:xfrm>
            <a:off x="3015447" y="2351782"/>
            <a:ext cx="6161104" cy="2154436"/>
          </a:xfrm>
          <a:prstGeom prst="rect">
            <a:avLst/>
          </a:prstGeom>
          <a:noFill/>
        </p:spPr>
        <p:txBody>
          <a:bodyPr wrap="square" rtlCol="0">
            <a:spAutoFit/>
          </a:bodyPr>
          <a:lstStyle/>
          <a:p>
            <a:r>
              <a:rPr lang="en-US" sz="5400" dirty="0">
                <a:solidFill>
                  <a:schemeClr val="bg1"/>
                </a:solidFill>
                <a:latin typeface="Comic Sans MS" panose="030F0702030302020204" pitchFamily="66" charset="0"/>
              </a:rPr>
              <a:t>Thank you for your </a:t>
            </a:r>
            <a:r>
              <a:rPr lang="en-US" sz="6000" dirty="0">
                <a:solidFill>
                  <a:schemeClr val="bg1"/>
                </a:solidFill>
                <a:latin typeface="Comic Sans MS" panose="030F0702030302020204" pitchFamily="66" charset="0"/>
              </a:rPr>
              <a:t>attention</a:t>
            </a:r>
            <a:r>
              <a:rPr lang="el-GR" sz="6000" dirty="0">
                <a:solidFill>
                  <a:schemeClr val="bg1"/>
                </a:solidFill>
                <a:latin typeface="Comic Sans MS" panose="030F0702030302020204" pitchFamily="66" charset="0"/>
              </a:rPr>
              <a:t> </a:t>
            </a:r>
            <a:r>
              <a:rPr lang="el-GR" sz="8000" dirty="0">
                <a:solidFill>
                  <a:schemeClr val="bg1"/>
                </a:solidFill>
                <a:latin typeface="Comic Sans MS" panose="030F0702030302020204" pitchFamily="66" charset="0"/>
              </a:rPr>
              <a:t>!</a:t>
            </a:r>
          </a:p>
        </p:txBody>
      </p:sp>
    </p:spTree>
    <p:extLst>
      <p:ext uri="{BB962C8B-B14F-4D97-AF65-F5344CB8AC3E}">
        <p14:creationId xmlns:p14="http://schemas.microsoft.com/office/powerpoint/2010/main" xmlns="" val="290732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A366DFBD-2011-4BCD-A87F-FEAE824F91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577" y="390222"/>
            <a:ext cx="4091099" cy="6077555"/>
          </a:xfrm>
          <a:prstGeom prst="rect">
            <a:avLst/>
          </a:prstGeom>
        </p:spPr>
      </p:pic>
      <p:sp>
        <p:nvSpPr>
          <p:cNvPr id="6" name="Ορθογώνιο 5">
            <a:extLst>
              <a:ext uri="{FF2B5EF4-FFF2-40B4-BE49-F238E27FC236}">
                <a16:creationId xmlns="" xmlns:a16="http://schemas.microsoft.com/office/drawing/2014/main" id="{CF22C82B-3CA2-46F4-8CC2-855AE0827ACB}"/>
              </a:ext>
            </a:extLst>
          </p:cNvPr>
          <p:cNvSpPr/>
          <p:nvPr/>
        </p:nvSpPr>
        <p:spPr>
          <a:xfrm>
            <a:off x="5191126" y="1666875"/>
            <a:ext cx="6194298" cy="48009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 xmlns:a16="http://schemas.microsoft.com/office/drawing/2014/main" id="{3B9E148D-CD1C-4D68-BAEF-6438D324907F}"/>
              </a:ext>
            </a:extLst>
          </p:cNvPr>
          <p:cNvSpPr/>
          <p:nvPr/>
        </p:nvSpPr>
        <p:spPr>
          <a:xfrm>
            <a:off x="5191126" y="390222"/>
            <a:ext cx="6194297" cy="10671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 xmlns:a16="http://schemas.microsoft.com/office/drawing/2014/main" id="{46F07CF6-6CD4-4A8A-8066-0DD1929C8C71}"/>
              </a:ext>
            </a:extLst>
          </p:cNvPr>
          <p:cNvSpPr txBox="1"/>
          <p:nvPr/>
        </p:nvSpPr>
        <p:spPr>
          <a:xfrm>
            <a:off x="5273000" y="662163"/>
            <a:ext cx="6030548" cy="523220"/>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Exit of Missolonghi</a:t>
            </a:r>
            <a:endParaRPr lang="el-GR" sz="2800" dirty="0">
              <a:solidFill>
                <a:schemeClr val="bg1"/>
              </a:solidFill>
              <a:latin typeface="Comic Sans MS" panose="030F0702030302020204" pitchFamily="66" charset="0"/>
            </a:endParaRPr>
          </a:p>
        </p:txBody>
      </p:sp>
      <p:sp>
        <p:nvSpPr>
          <p:cNvPr id="3" name="TextBox 2">
            <a:extLst>
              <a:ext uri="{FF2B5EF4-FFF2-40B4-BE49-F238E27FC236}">
                <a16:creationId xmlns="" xmlns:a16="http://schemas.microsoft.com/office/drawing/2014/main" id="{D0E4001A-13A2-43CA-BDF7-CE3885472771}"/>
              </a:ext>
            </a:extLst>
          </p:cNvPr>
          <p:cNvSpPr txBox="1"/>
          <p:nvPr/>
        </p:nvSpPr>
        <p:spPr>
          <a:xfrm>
            <a:off x="5459349" y="2174500"/>
            <a:ext cx="5657850" cy="3785652"/>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Exit of Missolonghi refers to the exit made by the besieged soldiers and civilians of Missolonghi, when the possibilities of continuing the defense against the Turkish and Egyptian troops were lost, due to food shortage. The event took place on the night between the tenth and eleventh of April 1826, during the revolution of 1821.</a:t>
            </a:r>
            <a:endParaRPr lang="el-GR"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54862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 xmlns:a16="http://schemas.microsoft.com/office/drawing/2014/main" id="{CF22C82B-3CA2-46F4-8CC2-855AE0827ACB}"/>
              </a:ext>
            </a:extLst>
          </p:cNvPr>
          <p:cNvSpPr/>
          <p:nvPr/>
        </p:nvSpPr>
        <p:spPr>
          <a:xfrm>
            <a:off x="5191126" y="1666875"/>
            <a:ext cx="6194298" cy="48009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 xmlns:a16="http://schemas.microsoft.com/office/drawing/2014/main" id="{3B9E148D-CD1C-4D68-BAEF-6438D324907F}"/>
              </a:ext>
            </a:extLst>
          </p:cNvPr>
          <p:cNvSpPr/>
          <p:nvPr/>
        </p:nvSpPr>
        <p:spPr>
          <a:xfrm>
            <a:off x="5191126" y="390222"/>
            <a:ext cx="6194297" cy="10671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 xmlns:a16="http://schemas.microsoft.com/office/drawing/2014/main" id="{46F07CF6-6CD4-4A8A-8066-0DD1929C8C71}"/>
              </a:ext>
            </a:extLst>
          </p:cNvPr>
          <p:cNvSpPr txBox="1"/>
          <p:nvPr/>
        </p:nvSpPr>
        <p:spPr>
          <a:xfrm>
            <a:off x="5273000" y="662163"/>
            <a:ext cx="6030548" cy="523220"/>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A short biography of the artist</a:t>
            </a:r>
            <a:endParaRPr lang="el-GR" sz="2800" dirty="0">
              <a:solidFill>
                <a:schemeClr val="bg1"/>
              </a:solidFill>
              <a:latin typeface="Comic Sans MS" panose="030F0702030302020204" pitchFamily="66" charset="0"/>
            </a:endParaRPr>
          </a:p>
        </p:txBody>
      </p:sp>
      <p:sp>
        <p:nvSpPr>
          <p:cNvPr id="3" name="TextBox 2">
            <a:extLst>
              <a:ext uri="{FF2B5EF4-FFF2-40B4-BE49-F238E27FC236}">
                <a16:creationId xmlns="" xmlns:a16="http://schemas.microsoft.com/office/drawing/2014/main" id="{D0E4001A-13A2-43CA-BDF7-CE3885472771}"/>
              </a:ext>
            </a:extLst>
          </p:cNvPr>
          <p:cNvSpPr txBox="1"/>
          <p:nvPr/>
        </p:nvSpPr>
        <p:spPr>
          <a:xfrm>
            <a:off x="5465530" y="1866723"/>
            <a:ext cx="5838018" cy="4401205"/>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Eugene Delacroix was born on 26 April 1798 in </a:t>
            </a:r>
            <a:r>
              <a:rPr lang="en-US" sz="2800" dirty="0" err="1">
                <a:solidFill>
                  <a:schemeClr val="bg1"/>
                </a:solidFill>
                <a:latin typeface="Comic Sans MS" panose="030F0702030302020204" pitchFamily="66" charset="0"/>
              </a:rPr>
              <a:t>Charenton</a:t>
            </a:r>
            <a:r>
              <a:rPr lang="en-US" sz="2800" dirty="0">
                <a:solidFill>
                  <a:schemeClr val="bg1"/>
                </a:solidFill>
                <a:latin typeface="Comic Sans MS" panose="030F0702030302020204" pitchFamily="66" charset="0"/>
              </a:rPr>
              <a:t>-Saint Maurice near Paris and was the fourth child of Charles Delacroix, Minister of Foreign Affairs of the Director, although it is assumed that his real father was </a:t>
            </a:r>
            <a:r>
              <a:rPr lang="en-US" sz="2800" dirty="0" err="1">
                <a:solidFill>
                  <a:schemeClr val="bg1"/>
                </a:solidFill>
                <a:latin typeface="Comic Sans MS" panose="030F0702030302020204" pitchFamily="66" charset="0"/>
              </a:rPr>
              <a:t>Talleyrandos</a:t>
            </a:r>
            <a:r>
              <a:rPr lang="en-US" sz="2800" dirty="0">
                <a:solidFill>
                  <a:schemeClr val="bg1"/>
                </a:solidFill>
                <a:latin typeface="Comic Sans MS" panose="030F0702030302020204" pitchFamily="66" charset="0"/>
              </a:rPr>
              <a:t>, a famous diplomat to whom Eugene looked like both in appearance and in character.</a:t>
            </a:r>
            <a:endParaRPr lang="el-GR" sz="2800" dirty="0">
              <a:solidFill>
                <a:schemeClr val="bg1"/>
              </a:solidFill>
              <a:latin typeface="Comic Sans MS" panose="030F0702030302020204" pitchFamily="66" charset="0"/>
            </a:endParaRPr>
          </a:p>
        </p:txBody>
      </p:sp>
      <p:pic>
        <p:nvPicPr>
          <p:cNvPr id="8" name="Εικόνα 7">
            <a:extLst>
              <a:ext uri="{FF2B5EF4-FFF2-40B4-BE49-F238E27FC236}">
                <a16:creationId xmlns="" xmlns:a16="http://schemas.microsoft.com/office/drawing/2014/main" id="{E11A263F-314D-4476-B733-8BDA4C84FC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54" b="2386"/>
          <a:stretch/>
        </p:blipFill>
        <p:spPr>
          <a:xfrm>
            <a:off x="888452" y="390222"/>
            <a:ext cx="3884033" cy="6077555"/>
          </a:xfrm>
          <a:prstGeom prst="rect">
            <a:avLst/>
          </a:prstGeom>
        </p:spPr>
      </p:pic>
    </p:spTree>
    <p:extLst>
      <p:ext uri="{BB962C8B-B14F-4D97-AF65-F5344CB8AC3E}">
        <p14:creationId xmlns:p14="http://schemas.microsoft.com/office/powerpoint/2010/main" xmlns="" val="419854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A366DFBD-2011-4BCD-A87F-FEAE824F91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577" y="390222"/>
            <a:ext cx="4091099" cy="6077555"/>
          </a:xfrm>
          <a:prstGeom prst="rect">
            <a:avLst/>
          </a:prstGeom>
        </p:spPr>
      </p:pic>
      <p:sp>
        <p:nvSpPr>
          <p:cNvPr id="6" name="Ορθογώνιο 5">
            <a:extLst>
              <a:ext uri="{FF2B5EF4-FFF2-40B4-BE49-F238E27FC236}">
                <a16:creationId xmlns="" xmlns:a16="http://schemas.microsoft.com/office/drawing/2014/main" id="{CF22C82B-3CA2-46F4-8CC2-855AE0827ACB}"/>
              </a:ext>
            </a:extLst>
          </p:cNvPr>
          <p:cNvSpPr/>
          <p:nvPr/>
        </p:nvSpPr>
        <p:spPr>
          <a:xfrm>
            <a:off x="5191126" y="1666875"/>
            <a:ext cx="6194298" cy="48009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 xmlns:a16="http://schemas.microsoft.com/office/drawing/2014/main" id="{3B9E148D-CD1C-4D68-BAEF-6438D324907F}"/>
              </a:ext>
            </a:extLst>
          </p:cNvPr>
          <p:cNvSpPr/>
          <p:nvPr/>
        </p:nvSpPr>
        <p:spPr>
          <a:xfrm>
            <a:off x="5191126" y="390222"/>
            <a:ext cx="6194297" cy="10671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 xmlns:a16="http://schemas.microsoft.com/office/drawing/2014/main" id="{46F07CF6-6CD4-4A8A-8066-0DD1929C8C71}"/>
              </a:ext>
            </a:extLst>
          </p:cNvPr>
          <p:cNvSpPr txBox="1"/>
          <p:nvPr/>
        </p:nvSpPr>
        <p:spPr>
          <a:xfrm>
            <a:off x="5273000" y="662163"/>
            <a:ext cx="6030548" cy="523220"/>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A short biography of the artist</a:t>
            </a:r>
            <a:endParaRPr lang="el-GR" sz="2800" dirty="0">
              <a:solidFill>
                <a:schemeClr val="bg1"/>
              </a:solidFill>
              <a:latin typeface="Comic Sans MS" panose="030F0702030302020204" pitchFamily="66" charset="0"/>
            </a:endParaRPr>
          </a:p>
        </p:txBody>
      </p:sp>
      <p:sp>
        <p:nvSpPr>
          <p:cNvPr id="3" name="TextBox 2">
            <a:extLst>
              <a:ext uri="{FF2B5EF4-FFF2-40B4-BE49-F238E27FC236}">
                <a16:creationId xmlns="" xmlns:a16="http://schemas.microsoft.com/office/drawing/2014/main" id="{D0E4001A-13A2-43CA-BDF7-CE3885472771}"/>
              </a:ext>
            </a:extLst>
          </p:cNvPr>
          <p:cNvSpPr txBox="1"/>
          <p:nvPr/>
        </p:nvSpPr>
        <p:spPr>
          <a:xfrm>
            <a:off x="5459349" y="2082167"/>
            <a:ext cx="5657850" cy="3970318"/>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Charles Delacroix died in 1805 and his mother in 1814 leaving Eugene orphaned at the age of 16. In 1815, he taught near the painter Pierre-Narcisse </a:t>
            </a:r>
            <a:r>
              <a:rPr lang="en-US" sz="2800" dirty="0" err="1">
                <a:solidFill>
                  <a:schemeClr val="bg1"/>
                </a:solidFill>
                <a:latin typeface="Comic Sans MS" panose="030F0702030302020204" pitchFamily="66" charset="0"/>
              </a:rPr>
              <a:t>Guérin</a:t>
            </a:r>
            <a:r>
              <a:rPr lang="en-US" sz="2800" dirty="0">
                <a:solidFill>
                  <a:schemeClr val="bg1"/>
                </a:solidFill>
                <a:latin typeface="Comic Sans MS" panose="030F0702030302020204" pitchFamily="66" charset="0"/>
              </a:rPr>
              <a:t> and in 1816, he joined the School of Fine Arts. In 1822, he presented at the Paris Salon his painting "Dante's Boat".</a:t>
            </a:r>
            <a:endParaRPr lang="el-G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48693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A366DFBD-2011-4BCD-A87F-FEAE824F910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577" y="390222"/>
            <a:ext cx="4091099" cy="6077555"/>
          </a:xfrm>
          <a:prstGeom prst="rect">
            <a:avLst/>
          </a:prstGeom>
        </p:spPr>
      </p:pic>
      <p:sp>
        <p:nvSpPr>
          <p:cNvPr id="6" name="Ορθογώνιο 5">
            <a:extLst>
              <a:ext uri="{FF2B5EF4-FFF2-40B4-BE49-F238E27FC236}">
                <a16:creationId xmlns="" xmlns:a16="http://schemas.microsoft.com/office/drawing/2014/main" id="{CF22C82B-3CA2-46F4-8CC2-855AE0827ACB}"/>
              </a:ext>
            </a:extLst>
          </p:cNvPr>
          <p:cNvSpPr/>
          <p:nvPr/>
        </p:nvSpPr>
        <p:spPr>
          <a:xfrm>
            <a:off x="5191126" y="1666875"/>
            <a:ext cx="6194298" cy="48009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 xmlns:a16="http://schemas.microsoft.com/office/drawing/2014/main" id="{3B9E148D-CD1C-4D68-BAEF-6438D324907F}"/>
              </a:ext>
            </a:extLst>
          </p:cNvPr>
          <p:cNvSpPr/>
          <p:nvPr/>
        </p:nvSpPr>
        <p:spPr>
          <a:xfrm>
            <a:off x="5191126" y="390222"/>
            <a:ext cx="6194297" cy="10671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 xmlns:a16="http://schemas.microsoft.com/office/drawing/2014/main" id="{46F07CF6-6CD4-4A8A-8066-0DD1929C8C71}"/>
              </a:ext>
            </a:extLst>
          </p:cNvPr>
          <p:cNvSpPr txBox="1"/>
          <p:nvPr/>
        </p:nvSpPr>
        <p:spPr>
          <a:xfrm>
            <a:off x="5273000" y="662163"/>
            <a:ext cx="6030548" cy="523220"/>
          </a:xfrm>
          <a:prstGeom prst="rect">
            <a:avLst/>
          </a:prstGeom>
          <a:noFill/>
        </p:spPr>
        <p:txBody>
          <a:bodyPr wrap="square" rtlCol="0">
            <a:spAutoFit/>
          </a:bodyPr>
          <a:lstStyle/>
          <a:p>
            <a:pPr algn="ctr"/>
            <a:r>
              <a:rPr lang="en-US" sz="2800" dirty="0">
                <a:solidFill>
                  <a:schemeClr val="bg1"/>
                </a:solidFill>
                <a:latin typeface="Comic Sans MS" panose="030F0702030302020204" pitchFamily="66" charset="0"/>
              </a:rPr>
              <a:t>A short biography of the artist</a:t>
            </a:r>
            <a:endParaRPr lang="el-GR" sz="2800" dirty="0">
              <a:solidFill>
                <a:schemeClr val="bg1"/>
              </a:solidFill>
              <a:latin typeface="Comic Sans MS" panose="030F0702030302020204" pitchFamily="66" charset="0"/>
            </a:endParaRPr>
          </a:p>
        </p:txBody>
      </p:sp>
      <p:sp>
        <p:nvSpPr>
          <p:cNvPr id="3" name="TextBox 2">
            <a:extLst>
              <a:ext uri="{FF2B5EF4-FFF2-40B4-BE49-F238E27FC236}">
                <a16:creationId xmlns="" xmlns:a16="http://schemas.microsoft.com/office/drawing/2014/main" id="{D0E4001A-13A2-43CA-BDF7-CE3885472771}"/>
              </a:ext>
            </a:extLst>
          </p:cNvPr>
          <p:cNvSpPr txBox="1"/>
          <p:nvPr/>
        </p:nvSpPr>
        <p:spPr>
          <a:xfrm>
            <a:off x="5459349" y="2082167"/>
            <a:ext cx="5657850" cy="3539430"/>
          </a:xfrm>
          <a:prstGeom prst="rect">
            <a:avLst/>
          </a:prstGeom>
          <a:noFill/>
        </p:spPr>
        <p:txBody>
          <a:bodyPr wrap="square" rtlCol="0">
            <a:spAutoFit/>
          </a:bodyPr>
          <a:lstStyle/>
          <a:p>
            <a:pPr algn="ctr"/>
            <a:r>
              <a:rPr lang="en-US" sz="3200" dirty="0">
                <a:solidFill>
                  <a:schemeClr val="bg1"/>
                </a:solidFill>
                <a:latin typeface="Comic Sans MS" panose="030F0702030302020204" pitchFamily="66" charset="0"/>
              </a:rPr>
              <a:t>In 1824, he presented the "Massacre of Chios", inspired by the real event of the Greek revolution, and the painting was purchased by the French government for 6000 coins.</a:t>
            </a:r>
            <a:endParaRPr lang="el-G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64489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25B8527-97A0-4A27-BADA-1A7CED8EC745}"/>
              </a:ext>
            </a:extLst>
          </p:cNvPr>
          <p:cNvPicPr>
            <a:picLocks noChangeAspect="1"/>
          </p:cNvPicPr>
          <p:nvPr/>
        </p:nvPicPr>
        <p:blipFill>
          <a:blip r:embed="rId2" cstate="print"/>
          <a:stretch>
            <a:fillRect/>
          </a:stretch>
        </p:blipFill>
        <p:spPr>
          <a:xfrm>
            <a:off x="822505" y="389880"/>
            <a:ext cx="4090771" cy="6078239"/>
          </a:xfrm>
          <a:prstGeom prst="rect">
            <a:avLst/>
          </a:prstGeom>
        </p:spPr>
      </p:pic>
      <p:pic>
        <p:nvPicPr>
          <p:cNvPr id="9" name="Picture 8">
            <a:extLst>
              <a:ext uri="{FF2B5EF4-FFF2-40B4-BE49-F238E27FC236}">
                <a16:creationId xmlns="" xmlns:a16="http://schemas.microsoft.com/office/drawing/2014/main" id="{EADCF6B8-692C-4640-865C-08E4550F8732}"/>
              </a:ext>
            </a:extLst>
          </p:cNvPr>
          <p:cNvPicPr>
            <a:picLocks noChangeAspect="1"/>
          </p:cNvPicPr>
          <p:nvPr/>
        </p:nvPicPr>
        <p:blipFill>
          <a:blip r:embed="rId3" cstate="print"/>
          <a:stretch>
            <a:fillRect/>
          </a:stretch>
        </p:blipFill>
        <p:spPr>
          <a:xfrm>
            <a:off x="5175422" y="389880"/>
            <a:ext cx="6194073" cy="1066892"/>
          </a:xfrm>
          <a:prstGeom prst="rect">
            <a:avLst/>
          </a:prstGeom>
        </p:spPr>
      </p:pic>
      <p:pic>
        <p:nvPicPr>
          <p:cNvPr id="10" name="Picture 9">
            <a:extLst>
              <a:ext uri="{FF2B5EF4-FFF2-40B4-BE49-F238E27FC236}">
                <a16:creationId xmlns="" xmlns:a16="http://schemas.microsoft.com/office/drawing/2014/main" id="{A4E2C29C-F1B4-4903-8387-FEEC6E6948C2}"/>
              </a:ext>
            </a:extLst>
          </p:cNvPr>
          <p:cNvPicPr>
            <a:picLocks noChangeAspect="1"/>
          </p:cNvPicPr>
          <p:nvPr/>
        </p:nvPicPr>
        <p:blipFill>
          <a:blip r:embed="rId4" cstate="print"/>
          <a:stretch>
            <a:fillRect/>
          </a:stretch>
        </p:blipFill>
        <p:spPr>
          <a:xfrm>
            <a:off x="5216434" y="1737844"/>
            <a:ext cx="6194073" cy="4804064"/>
          </a:xfrm>
          <a:prstGeom prst="rect">
            <a:avLst/>
          </a:prstGeom>
        </p:spPr>
      </p:pic>
      <p:sp>
        <p:nvSpPr>
          <p:cNvPr id="5" name="4 - Ορθογώνιο"/>
          <p:cNvSpPr/>
          <p:nvPr/>
        </p:nvSpPr>
        <p:spPr>
          <a:xfrm>
            <a:off x="6835122" y="670952"/>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
        <p:nvSpPr>
          <p:cNvPr id="6" name="5 - Ορθογώνιο"/>
          <p:cNvSpPr/>
          <p:nvPr/>
        </p:nvSpPr>
        <p:spPr>
          <a:xfrm>
            <a:off x="5265470" y="2216069"/>
            <a:ext cx="6096000" cy="4031873"/>
          </a:xfrm>
          <a:prstGeom prst="rect">
            <a:avLst/>
          </a:prstGeom>
        </p:spPr>
        <p:txBody>
          <a:bodyPr>
            <a:spAutoFit/>
          </a:bodyPr>
          <a:lstStyle/>
          <a:p>
            <a:pPr algn="ctr"/>
            <a:r>
              <a:rPr lang="en-US" sz="3200" dirty="0">
                <a:solidFill>
                  <a:schemeClr val="bg1"/>
                </a:solidFill>
                <a:latin typeface="Comic Sans MS" panose="030F0702030302020204" pitchFamily="66" charset="0"/>
              </a:rPr>
              <a:t>Eugene Delacroix was a great 19th century French romantic painter who influenced painting by contributing to the development of Impressionism. Between 1827 and 1832 he presented many great works with historical themes.</a:t>
            </a:r>
            <a:endParaRPr lang="el-G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224235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7524434-5916-44EC-9DA9-1986754D2483}"/>
              </a:ext>
            </a:extLst>
          </p:cNvPr>
          <p:cNvPicPr>
            <a:picLocks noChangeAspect="1"/>
          </p:cNvPicPr>
          <p:nvPr/>
        </p:nvPicPr>
        <p:blipFill>
          <a:blip r:embed="rId2" cstate="print"/>
          <a:stretch>
            <a:fillRect/>
          </a:stretch>
        </p:blipFill>
        <p:spPr>
          <a:xfrm>
            <a:off x="-19193" y="-16900"/>
            <a:ext cx="12211193" cy="6874900"/>
          </a:xfrm>
          <a:prstGeom prst="rect">
            <a:avLst/>
          </a:prstGeom>
        </p:spPr>
      </p:pic>
      <p:pic>
        <p:nvPicPr>
          <p:cNvPr id="5" name="Picture 4">
            <a:extLst>
              <a:ext uri="{FF2B5EF4-FFF2-40B4-BE49-F238E27FC236}">
                <a16:creationId xmlns="" xmlns:a16="http://schemas.microsoft.com/office/drawing/2014/main" id="{43A9CE0F-A02D-48F4-8BBD-3419263C5BAA}"/>
              </a:ext>
            </a:extLst>
          </p:cNvPr>
          <p:cNvPicPr>
            <a:picLocks noChangeAspect="1"/>
          </p:cNvPicPr>
          <p:nvPr/>
        </p:nvPicPr>
        <p:blipFill>
          <a:blip r:embed="rId3" cstate="print"/>
          <a:stretch>
            <a:fillRect/>
          </a:stretch>
        </p:blipFill>
        <p:spPr>
          <a:xfrm>
            <a:off x="787869" y="398330"/>
            <a:ext cx="4090771" cy="6078239"/>
          </a:xfrm>
          <a:prstGeom prst="rect">
            <a:avLst/>
          </a:prstGeom>
        </p:spPr>
      </p:pic>
      <p:sp>
        <p:nvSpPr>
          <p:cNvPr id="6" name="5 - Ορθογώνιο"/>
          <p:cNvSpPr/>
          <p:nvPr/>
        </p:nvSpPr>
        <p:spPr>
          <a:xfrm>
            <a:off x="5181600" y="2183854"/>
            <a:ext cx="6096000" cy="3539430"/>
          </a:xfrm>
          <a:prstGeom prst="rect">
            <a:avLst/>
          </a:prstGeom>
        </p:spPr>
        <p:txBody>
          <a:bodyPr>
            <a:spAutoFit/>
          </a:bodyPr>
          <a:lstStyle/>
          <a:p>
            <a:pPr algn="ctr"/>
            <a:r>
              <a:rPr lang="en-US" sz="2800" dirty="0">
                <a:solidFill>
                  <a:schemeClr val="bg1"/>
                </a:solidFill>
                <a:latin typeface="Comic Sans MS" panose="030F0702030302020204" pitchFamily="66" charset="0"/>
              </a:rPr>
              <a:t>In 1827, he presented at the Salon the "Death of </a:t>
            </a:r>
            <a:r>
              <a:rPr lang="en-US" sz="2800" dirty="0" err="1">
                <a:solidFill>
                  <a:schemeClr val="bg1"/>
                </a:solidFill>
                <a:latin typeface="Comic Sans MS" panose="030F0702030302020204" pitchFamily="66" charset="0"/>
              </a:rPr>
              <a:t>Sardanapalos</a:t>
            </a:r>
            <a:r>
              <a:rPr lang="en-US" sz="2800" dirty="0">
                <a:solidFill>
                  <a:schemeClr val="bg1"/>
                </a:solidFill>
                <a:latin typeface="Comic Sans MS" panose="030F0702030302020204" pitchFamily="66" charset="0"/>
              </a:rPr>
              <a:t>" inspired by the poetry of Lord Byron. He impressed the audience again with his most important and latest romantic work, "Freedom Leads the People", inspired by the Julian Revolution of 1830. </a:t>
            </a:r>
            <a:endParaRPr lang="el-GR" sz="2800" dirty="0">
              <a:solidFill>
                <a:schemeClr val="bg1"/>
              </a:solidFill>
              <a:latin typeface="Comic Sans MS" panose="030F0702030302020204" pitchFamily="66" charset="0"/>
            </a:endParaRPr>
          </a:p>
        </p:txBody>
      </p:sp>
      <p:sp>
        <p:nvSpPr>
          <p:cNvPr id="7" name="6 - Ορθογώνιο"/>
          <p:cNvSpPr/>
          <p:nvPr/>
        </p:nvSpPr>
        <p:spPr>
          <a:xfrm>
            <a:off x="7057190" y="684015"/>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pic>
        <p:nvPicPr>
          <p:cNvPr id="7169" name="Picture 1" descr="C:\Users\Asus\Desktop\unnamed.png"/>
          <p:cNvPicPr>
            <a:picLocks noChangeAspect="1" noChangeArrowheads="1"/>
          </p:cNvPicPr>
          <p:nvPr/>
        </p:nvPicPr>
        <p:blipFill>
          <a:blip r:embed="rId4" cstate="print"/>
          <a:srcRect/>
          <a:stretch>
            <a:fillRect/>
          </a:stretch>
        </p:blipFill>
        <p:spPr bwMode="auto">
          <a:xfrm>
            <a:off x="533400" y="398330"/>
            <a:ext cx="4345240" cy="6048190"/>
          </a:xfrm>
          <a:prstGeom prst="rect">
            <a:avLst/>
          </a:prstGeom>
          <a:noFill/>
        </p:spPr>
      </p:pic>
    </p:spTree>
    <p:extLst>
      <p:ext uri="{BB962C8B-B14F-4D97-AF65-F5344CB8AC3E}">
        <p14:creationId xmlns:p14="http://schemas.microsoft.com/office/powerpoint/2010/main" xmlns="" val="134175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F172DF6-E3B8-4F5F-A650-AC0B94FFEE23}"/>
              </a:ext>
            </a:extLst>
          </p:cNvPr>
          <p:cNvPicPr>
            <a:picLocks noChangeAspect="1"/>
          </p:cNvPicPr>
          <p:nvPr/>
        </p:nvPicPr>
        <p:blipFill>
          <a:blip r:embed="rId2" cstate="print"/>
          <a:stretch>
            <a:fillRect/>
          </a:stretch>
        </p:blipFill>
        <p:spPr>
          <a:xfrm>
            <a:off x="0" y="-90054"/>
            <a:ext cx="12177814" cy="6858000"/>
          </a:xfrm>
          <a:prstGeom prst="rect">
            <a:avLst/>
          </a:prstGeom>
        </p:spPr>
      </p:pic>
      <p:pic>
        <p:nvPicPr>
          <p:cNvPr id="7" name="Picture 6">
            <a:extLst>
              <a:ext uri="{FF2B5EF4-FFF2-40B4-BE49-F238E27FC236}">
                <a16:creationId xmlns="" xmlns:a16="http://schemas.microsoft.com/office/drawing/2014/main" id="{A3FB704E-152D-4384-A42A-2338F80E7462}"/>
              </a:ext>
            </a:extLst>
          </p:cNvPr>
          <p:cNvPicPr>
            <a:picLocks noChangeAspect="1"/>
          </p:cNvPicPr>
          <p:nvPr/>
        </p:nvPicPr>
        <p:blipFill>
          <a:blip r:embed="rId3" cstate="print"/>
          <a:stretch>
            <a:fillRect/>
          </a:stretch>
        </p:blipFill>
        <p:spPr>
          <a:xfrm>
            <a:off x="822505" y="389880"/>
            <a:ext cx="4090771" cy="6078239"/>
          </a:xfrm>
          <a:prstGeom prst="rect">
            <a:avLst/>
          </a:prstGeom>
        </p:spPr>
      </p:pic>
      <p:sp>
        <p:nvSpPr>
          <p:cNvPr id="5" name="4 - Ορθογώνιο"/>
          <p:cNvSpPr/>
          <p:nvPr/>
        </p:nvSpPr>
        <p:spPr>
          <a:xfrm>
            <a:off x="5191100" y="1908345"/>
            <a:ext cx="6096000" cy="3970318"/>
          </a:xfrm>
          <a:prstGeom prst="rect">
            <a:avLst/>
          </a:prstGeom>
        </p:spPr>
        <p:txBody>
          <a:bodyPr>
            <a:spAutoFit/>
          </a:bodyPr>
          <a:lstStyle/>
          <a:p>
            <a:pPr algn="ctr"/>
            <a:r>
              <a:rPr lang="en-US" sz="2800" dirty="0">
                <a:solidFill>
                  <a:schemeClr val="bg1"/>
                </a:solidFill>
                <a:latin typeface="Comic Sans MS" panose="030F0702030302020204" pitchFamily="66" charset="0"/>
              </a:rPr>
              <a:t>The painting was also bought by the French government but thanks to the reaction of some officials who considered the promotion of the idea of freedom subversive, was withdrawn from public view. Nevertheless, Delacroix took several contracts for murals in public buildings.</a:t>
            </a:r>
            <a:endParaRPr lang="el-GR" sz="2800" dirty="0">
              <a:solidFill>
                <a:schemeClr val="bg1"/>
              </a:solidFill>
              <a:latin typeface="Comic Sans MS" panose="030F0702030302020204" pitchFamily="66" charset="0"/>
            </a:endParaRPr>
          </a:p>
        </p:txBody>
      </p:sp>
      <p:sp>
        <p:nvSpPr>
          <p:cNvPr id="6" name="5 - Ορθογώνιο"/>
          <p:cNvSpPr/>
          <p:nvPr/>
        </p:nvSpPr>
        <p:spPr>
          <a:xfrm>
            <a:off x="7096378" y="710139"/>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97685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225143" y="1645921"/>
            <a:ext cx="6100355" cy="4820194"/>
          </a:xfrm>
          <a:prstGeom prst="rect">
            <a:avLst/>
          </a:prstGeom>
          <a:solidFill>
            <a:schemeClr val="tx1">
              <a:lumMod val="95000"/>
              <a:lumOff val="5000"/>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5185954" y="391887"/>
            <a:ext cx="6165670" cy="1045028"/>
          </a:xfrm>
          <a:prstGeom prst="rect">
            <a:avLst/>
          </a:prstGeom>
          <a:solidFill>
            <a:schemeClr val="tx1">
              <a:lumMod val="95000"/>
              <a:lumOff val="5000"/>
              <a:alpha val="79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6">
            <a:extLst>
              <a:ext uri="{FF2B5EF4-FFF2-40B4-BE49-F238E27FC236}">
                <a16:creationId xmlns="" xmlns:a16="http://schemas.microsoft.com/office/drawing/2014/main" id="{A3FB704E-152D-4384-A42A-2338F80E7462}"/>
              </a:ext>
            </a:extLst>
          </p:cNvPr>
          <p:cNvPicPr>
            <a:picLocks noChangeAspect="1"/>
          </p:cNvPicPr>
          <p:nvPr/>
        </p:nvPicPr>
        <p:blipFill>
          <a:blip r:embed="rId2" cstate="print"/>
          <a:stretch>
            <a:fillRect/>
          </a:stretch>
        </p:blipFill>
        <p:spPr>
          <a:xfrm>
            <a:off x="805088" y="385526"/>
            <a:ext cx="4090771" cy="6078239"/>
          </a:xfrm>
          <a:prstGeom prst="rect">
            <a:avLst/>
          </a:prstGeom>
        </p:spPr>
      </p:pic>
      <p:sp>
        <p:nvSpPr>
          <p:cNvPr id="9" name="8 - Ορθογώνιο"/>
          <p:cNvSpPr/>
          <p:nvPr/>
        </p:nvSpPr>
        <p:spPr>
          <a:xfrm>
            <a:off x="5216727" y="2070859"/>
            <a:ext cx="6096000" cy="3970318"/>
          </a:xfrm>
          <a:prstGeom prst="rect">
            <a:avLst/>
          </a:prstGeom>
        </p:spPr>
        <p:txBody>
          <a:bodyPr>
            <a:spAutoFit/>
          </a:bodyPr>
          <a:lstStyle/>
          <a:p>
            <a:pPr algn="ctr"/>
            <a:r>
              <a:rPr lang="en-US" sz="2800" dirty="0">
                <a:solidFill>
                  <a:schemeClr val="bg1"/>
                </a:solidFill>
                <a:latin typeface="Comic Sans MS" panose="030F0702030302020204" pitchFamily="66" charset="0"/>
              </a:rPr>
              <a:t>In 1832, he traveled for 6 months to Morocco where the ancient and exotic culture of the Arabs inspired him again to create works such as "The Fanatics of Tangier" (1837-1838), "The Sultan of Morocco and his Sequence (1845), "Lion Hunt" (1854), "Arab Horseshoe Horse" (1855). </a:t>
            </a:r>
            <a:endParaRPr lang="el-GR" sz="2800" dirty="0">
              <a:solidFill>
                <a:schemeClr val="bg1"/>
              </a:solidFill>
              <a:latin typeface="Comic Sans MS" panose="030F0702030302020204" pitchFamily="66" charset="0"/>
            </a:endParaRPr>
          </a:p>
        </p:txBody>
      </p:sp>
      <p:sp>
        <p:nvSpPr>
          <p:cNvPr id="10" name="9 - Ορθογώνιο"/>
          <p:cNvSpPr/>
          <p:nvPr/>
        </p:nvSpPr>
        <p:spPr>
          <a:xfrm>
            <a:off x="6965750" y="657888"/>
            <a:ext cx="3060453" cy="523220"/>
          </a:xfrm>
          <a:prstGeom prst="rect">
            <a:avLst/>
          </a:prstGeom>
        </p:spPr>
        <p:txBody>
          <a:bodyPr wrap="none">
            <a:spAutoFit/>
          </a:bodyPr>
          <a:lstStyle/>
          <a:p>
            <a:r>
              <a:rPr lang="en-US" sz="2800" dirty="0">
                <a:solidFill>
                  <a:schemeClr val="bg1"/>
                </a:solidFill>
                <a:latin typeface="Comic Sans MS" panose="030F0702030302020204" pitchFamily="66" charset="0"/>
              </a:rPr>
              <a:t>The artist’s work</a:t>
            </a:r>
            <a:endParaRPr lang="el-GR" sz="2800" dirty="0">
              <a:solidFill>
                <a:schemeClr val="bg1"/>
              </a:solidFill>
              <a:latin typeface="Comic Sans MS" panose="030F0702030302020204" pitchFamily="66" charset="0"/>
            </a:endParaRPr>
          </a:p>
        </p:txBody>
      </p:sp>
      <p:sp>
        <p:nvSpPr>
          <p:cNvPr id="5122" name="AutoShape 2" descr="The Fanatics of Tangier by Eugene Delacro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4" name="Picture 4" descr="The Fanatics of Tangier by Eugene Delacroix"/>
          <p:cNvPicPr>
            <a:picLocks noChangeAspect="1" noChangeArrowheads="1"/>
          </p:cNvPicPr>
          <p:nvPr/>
        </p:nvPicPr>
        <p:blipFill>
          <a:blip r:embed="rId3" cstate="print"/>
          <a:srcRect/>
          <a:stretch>
            <a:fillRect/>
          </a:stretch>
        </p:blipFill>
        <p:spPr bwMode="auto">
          <a:xfrm>
            <a:off x="808153" y="418011"/>
            <a:ext cx="4090418" cy="6035041"/>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752</Words>
  <Application>Microsoft Office PowerPoint</Application>
  <PresentationFormat>Προσαρμογή</PresentationFormat>
  <Paragraphs>42</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Στέργιος Μολύβας</dc:creator>
  <cp:lastModifiedBy>Microsoft</cp:lastModifiedBy>
  <cp:revision>26</cp:revision>
  <dcterms:created xsi:type="dcterms:W3CDTF">2021-04-06T10:49:50Z</dcterms:created>
  <dcterms:modified xsi:type="dcterms:W3CDTF">2021-06-01T21:29:19Z</dcterms:modified>
</cp:coreProperties>
</file>